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9" r:id="rId3"/>
    <p:sldId id="290" r:id="rId4"/>
    <p:sldId id="291" r:id="rId5"/>
    <p:sldId id="292" r:id="rId6"/>
    <p:sldId id="288" r:id="rId7"/>
    <p:sldId id="259" r:id="rId8"/>
  </p:sldIdLst>
  <p:sldSz cx="9144000" cy="6858000" type="screen4x3"/>
  <p:notesSz cx="7102475" cy="102330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02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B6D32719-89BA-4DCD-A06E-490C90B70482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A4E5A03B-75D5-488B-A2CB-EA6B99ABA4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4763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2195736" y="6194161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現勘日期：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2018/12/7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71113" y="116632"/>
            <a:ext cx="842456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lnSpc>
                <a:spcPct val="80000"/>
              </a:lnSpc>
              <a:spcBef>
                <a:spcPts val="1200"/>
              </a:spcBef>
              <a:buClr>
                <a:schemeClr val="tx2"/>
              </a:buClr>
              <a:buFont typeface="Times" pitchFamily="18" charset="0"/>
              <a:buNone/>
            </a:pPr>
            <a:r>
              <a:rPr kumimoji="1"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anose="03000509000000000000" pitchFamily="65" charset="-120"/>
              </a:rPr>
              <a:t>歡迎</a:t>
            </a:r>
            <a:endParaRPr kumimoji="1" lang="en-US" altLang="zh-TW" sz="3600" b="1" dirty="0" smtClean="0">
              <a:solidFill>
                <a:srgbClr val="FF0000"/>
              </a:solidFill>
              <a:latin typeface="標楷體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  <a:buClr>
                <a:schemeClr val="tx2"/>
              </a:buClr>
              <a:buFont typeface="Times" pitchFamily="18" charset="0"/>
              <a:buNone/>
            </a:pP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富世村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部落會議幹部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  <a:buClr>
                <a:schemeClr val="tx2"/>
              </a:buClr>
              <a:buFont typeface="Times" pitchFamily="18" charset="0"/>
              <a:buNone/>
            </a:pP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暨親愛的族人礦場現勘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  <a:buClr>
                <a:schemeClr val="tx2"/>
              </a:buClr>
              <a:buFont typeface="Times" pitchFamily="18" charset="0"/>
              <a:buNone/>
            </a:pPr>
            <a:endParaRPr kumimoji="1" lang="en-US" altLang="zh-TW" sz="3600" b="1" dirty="0" smtClean="0">
              <a:solidFill>
                <a:srgbClr val="0000FF"/>
              </a:solidFill>
              <a:latin typeface="標楷體" pitchFamily="65" charset="-120"/>
              <a:ea typeface="標楷體" panose="03000509000000000000" pitchFamily="65" charset="-120"/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Clr>
                <a:schemeClr val="tx2"/>
              </a:buClr>
              <a:buFont typeface="Times" pitchFamily="18" charset="0"/>
              <a:buNone/>
            </a:pPr>
            <a:endParaRPr kumimoji="1" lang="en-US" altLang="zh-TW" sz="3600" b="1" dirty="0">
              <a:solidFill>
                <a:srgbClr val="FF0000"/>
              </a:solidFill>
              <a:latin typeface="標楷體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83568" y="2636912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礦場南側未開採區土石滾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落處置說明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、礦區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包含部落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之緊急應變流程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、礦場地質調查總體檢進度說明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3"/>
          <p:cNvSpPr txBox="1">
            <a:spLocks/>
          </p:cNvSpPr>
          <p:nvPr/>
        </p:nvSpPr>
        <p:spPr>
          <a:xfrm>
            <a:off x="8730726" y="6455771"/>
            <a:ext cx="360362" cy="360362"/>
          </a:xfrm>
          <a:prstGeom prst="rect">
            <a:avLst/>
          </a:prstGeom>
          <a:solidFill>
            <a:srgbClr val="00008A">
              <a:lumMod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0" tIns="0" rIns="0" bIns="0" rtlCol="0" anchor="ctr" anchorCtr="1"/>
          <a:lstStyle>
            <a:defPPr>
              <a:defRPr lang="zh-TW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0" sz="1800" b="0" kern="120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B5B43-4987-4F17-AC3E-0BE58EA9FFAB}" type="slidenum"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3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DSC0774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15" y="3238141"/>
            <a:ext cx="4464496" cy="3398282"/>
          </a:xfrm>
          <a:prstGeom prst="rect">
            <a:avLst/>
          </a:prstGeom>
        </p:spPr>
      </p:pic>
      <p:sp>
        <p:nvSpPr>
          <p:cNvPr id="5" name="Oval 9"/>
          <p:cNvSpPr>
            <a:spLocks noChangeArrowheads="1"/>
          </p:cNvSpPr>
          <p:nvPr/>
        </p:nvSpPr>
        <p:spPr bwMode="auto">
          <a:xfrm rot="1951664">
            <a:off x="1056961" y="4874235"/>
            <a:ext cx="317907" cy="591356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07504" y="330726"/>
            <a:ext cx="9133564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dirty="0" smtClean="0">
                <a:solidFill>
                  <a:srgbClr val="FF0000"/>
                </a:solidFill>
              </a:rPr>
              <a:t>礦場南側未開採區土石滾落事件發生經過及處置</a:t>
            </a:r>
            <a:r>
              <a:rPr lang="zh-TW" altLang="en-US" sz="2400" dirty="0" smtClean="0">
                <a:solidFill>
                  <a:srgbClr val="FF0000"/>
                </a:solidFill>
              </a:rPr>
              <a:t>流程</a:t>
            </a:r>
            <a:r>
              <a:rPr lang="en-US" altLang="zh-TW" sz="2400" dirty="0" smtClean="0">
                <a:solidFill>
                  <a:srgbClr val="FF0000"/>
                </a:solidFill>
              </a:rPr>
              <a:t>(1)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314" y="3236173"/>
            <a:ext cx="4533666" cy="34002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43806" y="836712"/>
            <a:ext cx="1944216" cy="639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1</a:t>
            </a:r>
            <a:r>
              <a:rPr lang="zh-TW" altLang="en-US" dirty="0" smtClean="0"/>
              <a:t>、發生</a:t>
            </a:r>
            <a:r>
              <a:rPr lang="zh-TW" altLang="en-US" dirty="0" smtClean="0"/>
              <a:t>土石滾</a:t>
            </a:r>
            <a:r>
              <a:rPr lang="zh-TW" altLang="en-US" dirty="0" smtClean="0"/>
              <a:t>落經過及原因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2304563" y="746310"/>
            <a:ext cx="68294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/>
              <a:t>11/24</a:t>
            </a:r>
            <a:r>
              <a:rPr lang="zh-TW" altLang="zh-TW" sz="1600" dirty="0" smtClean="0"/>
              <a:t>晚上</a:t>
            </a:r>
            <a:r>
              <a:rPr lang="zh-TW" altLang="zh-TW" sz="1600" dirty="0"/>
              <a:t>礦場南側</a:t>
            </a:r>
            <a:r>
              <a:rPr lang="zh-TW" altLang="zh-TW" sz="1600" b="1" dirty="0"/>
              <a:t>未開採區</a:t>
            </a:r>
            <a:r>
              <a:rPr lang="zh-TW" altLang="zh-TW" sz="1600" dirty="0"/>
              <a:t>邊坡交界，位於高程</a:t>
            </a:r>
            <a:r>
              <a:rPr lang="en-US" altLang="zh-TW" sz="1600" dirty="0" smtClean="0"/>
              <a:t>500</a:t>
            </a:r>
            <a:r>
              <a:rPr lang="zh-TW" altLang="zh-TW" sz="1600" dirty="0" smtClean="0"/>
              <a:t>公尺</a:t>
            </a:r>
            <a:r>
              <a:rPr lang="zh-TW" altLang="en-US" sz="1600" dirty="0" smtClean="0"/>
              <a:t>，經勘查地表皆為舊崩積層，雖然植被茂密但因自然風化，</a:t>
            </a:r>
            <a:r>
              <a:rPr lang="zh-TW" altLang="zh-TW" sz="1600" dirty="0" smtClean="0"/>
              <a:t>發生</a:t>
            </a:r>
            <a:r>
              <a:rPr lang="zh-TW" altLang="zh-TW" sz="1600" dirty="0"/>
              <a:t>局部表</a:t>
            </a:r>
            <a:r>
              <a:rPr lang="zh-TW" altLang="zh-TW" sz="1600" b="1" dirty="0"/>
              <a:t>土石滾落</a:t>
            </a:r>
            <a:r>
              <a:rPr lang="zh-TW" altLang="zh-TW" sz="1600" dirty="0"/>
              <a:t>造成下方</a:t>
            </a:r>
            <a:r>
              <a:rPr lang="zh-TW" altLang="zh-TW" sz="1600" b="1" dirty="0"/>
              <a:t>植被破壞</a:t>
            </a:r>
            <a:r>
              <a:rPr lang="zh-TW" altLang="zh-TW" sz="1600" dirty="0"/>
              <a:t>和</a:t>
            </a:r>
            <a:r>
              <a:rPr lang="zh-TW" altLang="zh-TW" sz="1600" b="1" dirty="0"/>
              <a:t>邊坡祼露</a:t>
            </a:r>
            <a:r>
              <a:rPr lang="zh-TW" altLang="zh-TW" sz="1600" dirty="0"/>
              <a:t>。</a:t>
            </a:r>
            <a:endParaRPr lang="zh-TW" altLang="en-US" sz="1600" dirty="0"/>
          </a:p>
        </p:txBody>
      </p:sp>
      <p:sp>
        <p:nvSpPr>
          <p:cNvPr id="10" name="矩形 9"/>
          <p:cNvSpPr/>
          <p:nvPr/>
        </p:nvSpPr>
        <p:spPr>
          <a:xfrm>
            <a:off x="261090" y="2398558"/>
            <a:ext cx="1944216" cy="594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3</a:t>
            </a:r>
            <a:r>
              <a:rPr lang="zh-TW" altLang="en-US" dirty="0" smtClean="0"/>
              <a:t>、空</a:t>
            </a:r>
            <a:r>
              <a:rPr lang="zh-TW" altLang="en-US" dirty="0" smtClean="0"/>
              <a:t>拍</a:t>
            </a:r>
            <a:r>
              <a:rPr lang="zh-TW" altLang="en-US" dirty="0" smtClean="0"/>
              <a:t>及</a:t>
            </a:r>
            <a:endParaRPr lang="en-US" altLang="zh-TW" dirty="0" smtClean="0"/>
          </a:p>
          <a:p>
            <a:r>
              <a:rPr lang="zh-TW" altLang="en-US" dirty="0" smtClean="0"/>
              <a:t>初步</a:t>
            </a:r>
            <a:r>
              <a:rPr lang="zh-TW" altLang="en-US" dirty="0" smtClean="0"/>
              <a:t>現勘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359704" y="2268903"/>
            <a:ext cx="67191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</a:t>
            </a:r>
            <a:r>
              <a:rPr lang="zh-TW" altLang="en-US" dirty="0" smtClean="0"/>
              <a:t>、</a:t>
            </a:r>
            <a:r>
              <a:rPr lang="zh-TW" altLang="zh-TW" dirty="0" smtClean="0"/>
              <a:t>經空拍</a:t>
            </a:r>
            <a:r>
              <a:rPr lang="zh-TW" altLang="en-US" dirty="0" smtClean="0"/>
              <a:t>勘查土石滾落位置，確認邊</a:t>
            </a:r>
            <a:r>
              <a:rPr lang="zh-TW" altLang="en-US" dirty="0" smtClean="0"/>
              <a:t>坡無</a:t>
            </a:r>
            <a:r>
              <a:rPr lang="zh-TW" altLang="en-US" dirty="0" smtClean="0"/>
              <a:t>土石崩落擴大之虞。</a:t>
            </a:r>
            <a:endParaRPr lang="en-US" altLang="zh-TW" dirty="0" smtClean="0"/>
          </a:p>
          <a:p>
            <a:r>
              <a:rPr lang="en-US" altLang="zh-TW" b="1" dirty="0" smtClean="0"/>
              <a:t>2</a:t>
            </a:r>
            <a:r>
              <a:rPr lang="zh-TW" altLang="en-US" b="1" dirty="0" smtClean="0"/>
              <a:t>、</a:t>
            </a:r>
            <a:r>
              <a:rPr lang="zh-TW" altLang="zh-TW" dirty="0" smtClean="0"/>
              <a:t>下方有</a:t>
            </a:r>
            <a:r>
              <a:rPr lang="zh-TW" altLang="zh-TW" dirty="0"/>
              <a:t>採礦</a:t>
            </a:r>
            <a:r>
              <a:rPr lang="zh-TW" altLang="zh-TW" b="1" dirty="0"/>
              <a:t>平台緩衝</a:t>
            </a:r>
            <a:r>
              <a:rPr lang="zh-TW" altLang="zh-TW" dirty="0" smtClean="0"/>
              <a:t>，</a:t>
            </a:r>
            <a:r>
              <a:rPr lang="zh-TW" altLang="en-US" dirty="0" smtClean="0"/>
              <a:t>距離部落較遠</a:t>
            </a:r>
            <a:r>
              <a:rPr lang="zh-TW" altLang="en-US" dirty="0" smtClean="0"/>
              <a:t>，尚有緩衝區，</a:t>
            </a:r>
            <a:r>
              <a:rPr lang="zh-TW" altLang="en-US" dirty="0" smtClean="0"/>
              <a:t>故無須啟動</a:t>
            </a:r>
            <a:r>
              <a:rPr lang="zh-TW" altLang="en-US" dirty="0"/>
              <a:t>「</a:t>
            </a:r>
            <a:r>
              <a:rPr lang="zh-TW" altLang="en-US" dirty="0">
                <a:sym typeface="Arial" pitchFamily="34" charset="0"/>
              </a:rPr>
              <a:t>疏散撤離及災難緊急應變計畫</a:t>
            </a:r>
            <a:r>
              <a:rPr lang="zh-TW" altLang="en-US" dirty="0" smtClean="0">
                <a:sym typeface="Arial" pitchFamily="34" charset="0"/>
              </a:rPr>
              <a:t>」</a:t>
            </a:r>
            <a:r>
              <a:rPr lang="en-US" altLang="zh-TW" dirty="0" smtClean="0">
                <a:sym typeface="Arial" pitchFamily="34" charset="0"/>
              </a:rPr>
              <a:t>(</a:t>
            </a:r>
            <a:r>
              <a:rPr lang="zh-TW" altLang="en-US" dirty="0" smtClean="0">
                <a:sym typeface="Arial" pitchFamily="34" charset="0"/>
              </a:rPr>
              <a:t>僅做通報流程</a:t>
            </a:r>
            <a:r>
              <a:rPr lang="en-US" altLang="zh-TW" dirty="0" smtClean="0">
                <a:sym typeface="Arial" pitchFamily="34" charset="0"/>
              </a:rPr>
              <a:t>)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61090" y="1752316"/>
            <a:ext cx="1944216" cy="324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2</a:t>
            </a:r>
            <a:r>
              <a:rPr lang="zh-TW" altLang="en-US" dirty="0" smtClean="0"/>
              <a:t>、安全</a:t>
            </a:r>
            <a:r>
              <a:rPr lang="zh-TW" altLang="en-US" dirty="0" smtClean="0"/>
              <a:t>防護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363599" y="1615051"/>
            <a:ext cx="6715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11/25</a:t>
            </a:r>
            <a:r>
              <a:rPr lang="zh-TW" altLang="zh-TW" dirty="0" smtClean="0"/>
              <a:t>邊</a:t>
            </a:r>
            <a:r>
              <a:rPr lang="zh-TW" altLang="zh-TW" dirty="0"/>
              <a:t>坡下方設置</a:t>
            </a:r>
            <a:r>
              <a:rPr lang="zh-TW" altLang="zh-TW" b="1" dirty="0"/>
              <a:t>土堤圍牆</a:t>
            </a:r>
            <a:r>
              <a:rPr lang="zh-TW" altLang="zh-TW" dirty="0"/>
              <a:t>及</a:t>
            </a:r>
            <a:r>
              <a:rPr lang="zh-TW" altLang="zh-TW" b="1" dirty="0"/>
              <a:t>警示措施</a:t>
            </a:r>
            <a:r>
              <a:rPr lang="zh-TW" altLang="zh-TW" dirty="0"/>
              <a:t>，禁止人員靠近，同時派員加強</a:t>
            </a:r>
            <a:r>
              <a:rPr lang="zh-TW" altLang="zh-TW" b="1" dirty="0"/>
              <a:t>巡檢邊坡</a:t>
            </a:r>
            <a:r>
              <a:rPr lang="zh-TW" altLang="zh-TW" dirty="0"/>
              <a:t>狀況，</a:t>
            </a:r>
            <a:r>
              <a:rPr lang="zh-TW" altLang="zh-TW" b="1" dirty="0"/>
              <a:t>隨時通報</a:t>
            </a:r>
            <a:r>
              <a:rPr lang="zh-TW" altLang="zh-TW" dirty="0" smtClean="0"/>
              <a:t>並</a:t>
            </a:r>
            <a:r>
              <a:rPr lang="zh-TW" altLang="en-US" dirty="0" smtClean="0"/>
              <a:t>必要時</a:t>
            </a:r>
            <a:r>
              <a:rPr lang="zh-TW" altLang="zh-TW" dirty="0" smtClean="0"/>
              <a:t>採取</a:t>
            </a:r>
            <a:r>
              <a:rPr lang="zh-TW" altLang="zh-TW" dirty="0"/>
              <a:t>應變措施。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78105" y="2803146"/>
            <a:ext cx="1185771" cy="2055761"/>
          </a:xfrm>
          <a:prstGeom prst="rect">
            <a:avLst/>
          </a:prstGeom>
        </p:spPr>
      </p:pic>
      <p:cxnSp>
        <p:nvCxnSpPr>
          <p:cNvPr id="14" name="直線單箭頭接點 13"/>
          <p:cNvCxnSpPr/>
          <p:nvPr/>
        </p:nvCxnSpPr>
        <p:spPr>
          <a:xfrm flipV="1">
            <a:off x="7956376" y="4221088"/>
            <a:ext cx="288032" cy="18722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7217286" y="4314158"/>
            <a:ext cx="1849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護圍措施</a:t>
            </a:r>
            <a:endParaRPr lang="zh-TW" altLang="en-US" dirty="0"/>
          </a:p>
        </p:txBody>
      </p:sp>
      <p:sp>
        <p:nvSpPr>
          <p:cNvPr id="17" name="投影片編號版面配置區 3"/>
          <p:cNvSpPr txBox="1">
            <a:spLocks/>
          </p:cNvSpPr>
          <p:nvPr/>
        </p:nvSpPr>
        <p:spPr>
          <a:xfrm>
            <a:off x="8730726" y="6525022"/>
            <a:ext cx="360362" cy="360362"/>
          </a:xfrm>
          <a:prstGeom prst="rect">
            <a:avLst/>
          </a:prstGeom>
          <a:solidFill>
            <a:srgbClr val="00008A">
              <a:lumMod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0" tIns="0" rIns="0" bIns="0" rtlCol="0" anchor="ctr" anchorCtr="1"/>
          <a:lstStyle>
            <a:defPPr>
              <a:defRPr lang="zh-TW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0" sz="1800" b="0" kern="120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B5B43-4987-4F17-AC3E-0BE58EA9FFAB}" type="slidenum"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03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5" y="1678742"/>
            <a:ext cx="3884794" cy="2910326"/>
          </a:xfrm>
        </p:spPr>
      </p:pic>
      <p:sp>
        <p:nvSpPr>
          <p:cNvPr id="6" name="文字方塊 5"/>
          <p:cNvSpPr txBox="1"/>
          <p:nvPr/>
        </p:nvSpPr>
        <p:spPr>
          <a:xfrm>
            <a:off x="2465445" y="826865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11/25-12/4</a:t>
            </a:r>
            <a:r>
              <a:rPr lang="zh-TW" altLang="en-US" sz="2000" dirty="0" smtClean="0"/>
              <a:t>完成</a:t>
            </a:r>
            <a:r>
              <a:rPr lang="zh-TW" altLang="en-US" sz="2000" dirty="0" smtClean="0"/>
              <a:t>坡面人工刷</a:t>
            </a:r>
            <a:r>
              <a:rPr lang="zh-TW" altLang="en-US" sz="2000" dirty="0" smtClean="0"/>
              <a:t>坡、覆網</a:t>
            </a:r>
            <a:r>
              <a:rPr lang="zh-TW" altLang="en-US" sz="2000" dirty="0"/>
              <a:t>、</a:t>
            </a:r>
            <a:r>
              <a:rPr lang="zh-TW" altLang="en-US" sz="2000" dirty="0" smtClean="0"/>
              <a:t>灑草種植生及保護坡面工作。</a:t>
            </a:r>
            <a:endParaRPr lang="zh-TW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394115" y="853787"/>
            <a:ext cx="1944216" cy="558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/>
              <a:t>4</a:t>
            </a:r>
            <a:r>
              <a:rPr lang="zh-TW" altLang="en-US" dirty="0" smtClean="0"/>
              <a:t>、坡面防災計畫及覆</a:t>
            </a:r>
            <a:r>
              <a:rPr lang="zh-TW" altLang="en-US" dirty="0" smtClean="0"/>
              <a:t>網護坡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89019" y="4547404"/>
            <a:ext cx="4382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>
                <a:solidFill>
                  <a:srgbClr val="0000FF"/>
                </a:solidFill>
              </a:rPr>
              <a:t>降低景觀衝擊</a:t>
            </a:r>
            <a:r>
              <a:rPr lang="zh-TW" altLang="en-US" dirty="0">
                <a:solidFill>
                  <a:srgbClr val="0000FF"/>
                </a:solidFill>
              </a:rPr>
              <a:t>、防止土壤流失或淺層崩塌</a:t>
            </a:r>
            <a:r>
              <a:rPr lang="zh-TW" altLang="zh-TW" dirty="0">
                <a:solidFill>
                  <a:srgbClr val="0000FF"/>
                </a:solidFill>
              </a:rPr>
              <a:t>。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2642" y="5256845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5</a:t>
            </a:r>
            <a:r>
              <a:rPr lang="zh-TW" altLang="en-US" dirty="0" smtClean="0"/>
              <a:t>、事件</a:t>
            </a:r>
            <a:r>
              <a:rPr lang="zh-TW" altLang="en-US" dirty="0" smtClean="0"/>
              <a:t>通報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345451" y="5175255"/>
            <a:ext cx="660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/>
            <a:r>
              <a:rPr lang="en-US" altLang="zh-TW" dirty="0" smtClean="0"/>
              <a:t>11/26 </a:t>
            </a:r>
            <a:r>
              <a:rPr lang="zh-TW" altLang="en-US" dirty="0" smtClean="0"/>
              <a:t>週一上班日立即向礦務局</a:t>
            </a:r>
            <a:r>
              <a:rPr lang="zh-TW" altLang="zh-TW" dirty="0" smtClean="0"/>
              <a:t>通報</a:t>
            </a:r>
            <a:r>
              <a:rPr lang="zh-TW" altLang="zh-TW" dirty="0"/>
              <a:t>礦場南側</a:t>
            </a:r>
            <a:r>
              <a:rPr lang="zh-TW" altLang="zh-TW" b="1" dirty="0"/>
              <a:t>未開採</a:t>
            </a:r>
            <a:r>
              <a:rPr lang="zh-TW" altLang="zh-TW" dirty="0"/>
              <a:t>邊坡發生表土石滾落採礦場平台，</a:t>
            </a:r>
            <a:r>
              <a:rPr lang="zh-TW" altLang="zh-TW" b="1" dirty="0"/>
              <a:t>未影響</a:t>
            </a:r>
            <a:r>
              <a:rPr lang="zh-TW" altLang="zh-TW" dirty="0"/>
              <a:t>周遭部落及造成人員傷亡情事。</a:t>
            </a:r>
          </a:p>
        </p:txBody>
      </p:sp>
      <p:sp>
        <p:nvSpPr>
          <p:cNvPr id="11" name="矩形 10"/>
          <p:cNvSpPr/>
          <p:nvPr/>
        </p:nvSpPr>
        <p:spPr>
          <a:xfrm>
            <a:off x="323528" y="6035549"/>
            <a:ext cx="19442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6</a:t>
            </a:r>
            <a:r>
              <a:rPr lang="zh-TW" altLang="en-US" dirty="0" smtClean="0"/>
              <a:t>、礦場</a:t>
            </a:r>
            <a:r>
              <a:rPr lang="zh-TW" altLang="en-US" dirty="0"/>
              <a:t>監督檢查</a:t>
            </a:r>
          </a:p>
        </p:txBody>
      </p:sp>
      <p:sp>
        <p:nvSpPr>
          <p:cNvPr id="12" name="矩形 11"/>
          <p:cNvSpPr/>
          <p:nvPr/>
        </p:nvSpPr>
        <p:spPr>
          <a:xfrm>
            <a:off x="2356337" y="5946419"/>
            <a:ext cx="6787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/>
            <a:r>
              <a:rPr lang="en-US" altLang="zh-TW" dirty="0" smtClean="0"/>
              <a:t>12/4 </a:t>
            </a:r>
            <a:r>
              <a:rPr lang="zh-TW" altLang="en-US" dirty="0" smtClean="0"/>
              <a:t>礦務局辦理</a:t>
            </a:r>
            <a:r>
              <a:rPr lang="zh-TW" altLang="en-US" b="1" dirty="0" smtClean="0"/>
              <a:t>礦場監督檢查</a:t>
            </a:r>
            <a:r>
              <a:rPr lang="zh-TW" altLang="en-US" dirty="0" smtClean="0"/>
              <a:t>，並</a:t>
            </a:r>
            <a:r>
              <a:rPr lang="zh-TW" altLang="zh-TW" dirty="0"/>
              <a:t>邀請</a:t>
            </a:r>
            <a:r>
              <a:rPr lang="zh-TW" altLang="zh-TW" b="1" dirty="0"/>
              <a:t>水保主管</a:t>
            </a:r>
            <a:r>
              <a:rPr lang="zh-TW" altLang="zh-TW" dirty="0"/>
              <a:t>機關花蓮</a:t>
            </a:r>
            <a:r>
              <a:rPr lang="zh-TW" altLang="zh-TW" b="1" dirty="0"/>
              <a:t>縣政府</a:t>
            </a:r>
            <a:r>
              <a:rPr lang="zh-TW" altLang="zh-TW" dirty="0"/>
              <a:t>及監</a:t>
            </a:r>
            <a:r>
              <a:rPr lang="zh-TW" altLang="zh-TW" b="1" dirty="0"/>
              <a:t>造技師</a:t>
            </a:r>
            <a:r>
              <a:rPr lang="zh-TW" altLang="zh-TW" dirty="0"/>
              <a:t>到場會</a:t>
            </a:r>
            <a:r>
              <a:rPr lang="zh-TW" altLang="zh-TW" dirty="0" smtClean="0"/>
              <a:t>勘</a:t>
            </a:r>
            <a:r>
              <a:rPr lang="zh-TW" altLang="zh-TW" b="1" dirty="0"/>
              <a:t>提供意見</a:t>
            </a:r>
            <a:r>
              <a:rPr lang="zh-TW" altLang="zh-TW" dirty="0"/>
              <a:t>，協助督導礦場辦理改善</a:t>
            </a:r>
            <a:r>
              <a:rPr lang="zh-TW" altLang="zh-TW" dirty="0" smtClean="0"/>
              <a:t>。</a:t>
            </a:r>
            <a:endParaRPr lang="zh-TW" altLang="zh-TW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52" y="1661960"/>
            <a:ext cx="4091947" cy="306896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860032" y="4701292"/>
            <a:ext cx="3888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12/4 </a:t>
            </a:r>
            <a:r>
              <a:rPr lang="zh-TW" altLang="en-US" dirty="0">
                <a:solidFill>
                  <a:srgbClr val="0000FF"/>
                </a:solidFill>
              </a:rPr>
              <a:t>礦務局辦理</a:t>
            </a:r>
            <a:r>
              <a:rPr lang="zh-TW" altLang="en-US" b="1" dirty="0">
                <a:solidFill>
                  <a:srgbClr val="0000FF"/>
                </a:solidFill>
              </a:rPr>
              <a:t>礦場監督檢查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39847" y="123627"/>
            <a:ext cx="9133564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dirty="0" smtClean="0">
                <a:solidFill>
                  <a:srgbClr val="FF0000"/>
                </a:solidFill>
              </a:rPr>
              <a:t>礦場南側未開採區土石滾落事件發生經過及處置</a:t>
            </a:r>
            <a:r>
              <a:rPr lang="zh-TW" altLang="en-US" sz="2400" dirty="0" smtClean="0">
                <a:solidFill>
                  <a:srgbClr val="FF0000"/>
                </a:solidFill>
              </a:rPr>
              <a:t>流程</a:t>
            </a:r>
            <a:r>
              <a:rPr lang="en-US" altLang="zh-TW" sz="2400" dirty="0" smtClean="0">
                <a:solidFill>
                  <a:srgbClr val="FF0000"/>
                </a:solidFill>
              </a:rPr>
              <a:t>(2)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投影片編號版面配置區 3"/>
          <p:cNvSpPr txBox="1">
            <a:spLocks/>
          </p:cNvSpPr>
          <p:nvPr/>
        </p:nvSpPr>
        <p:spPr>
          <a:xfrm>
            <a:off x="8730726" y="6455771"/>
            <a:ext cx="360362" cy="360362"/>
          </a:xfrm>
          <a:prstGeom prst="rect">
            <a:avLst/>
          </a:prstGeom>
          <a:solidFill>
            <a:srgbClr val="00008A">
              <a:lumMod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0" tIns="0" rIns="0" bIns="0" rtlCol="0" anchor="ctr" anchorCtr="1"/>
          <a:lstStyle>
            <a:defPPr>
              <a:defRPr lang="zh-TW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0" sz="1800" b="0" kern="120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B5B43-4987-4F17-AC3E-0BE58EA9FFAB}" type="slidenum"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897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26347" y="226634"/>
            <a:ext cx="9133564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dirty="0" smtClean="0">
                <a:solidFill>
                  <a:srgbClr val="FF0000"/>
                </a:solidFill>
              </a:rPr>
              <a:t>礦場南側未開採區土石滾落事件發生經過及處置</a:t>
            </a:r>
            <a:r>
              <a:rPr lang="zh-TW" altLang="en-US" sz="2400" dirty="0" smtClean="0">
                <a:solidFill>
                  <a:srgbClr val="FF0000"/>
                </a:solidFill>
              </a:rPr>
              <a:t>流程</a:t>
            </a:r>
            <a:r>
              <a:rPr lang="en-US" altLang="zh-TW" sz="2400" dirty="0" smtClean="0">
                <a:solidFill>
                  <a:srgbClr val="FF0000"/>
                </a:solidFill>
              </a:rPr>
              <a:t>(3)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3528" y="908720"/>
            <a:ext cx="19442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7</a:t>
            </a:r>
            <a:r>
              <a:rPr lang="zh-TW" altLang="en-US" dirty="0" smtClean="0"/>
              <a:t>、地質</a:t>
            </a:r>
            <a:r>
              <a:rPr lang="zh-TW" altLang="en-US" dirty="0" smtClean="0"/>
              <a:t>技師現勘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411760" y="767202"/>
            <a:ext cx="6732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/>
            <a:r>
              <a:rPr lang="en-US" altLang="zh-TW" dirty="0" smtClean="0"/>
              <a:t>12/3 -12/4</a:t>
            </a:r>
            <a:r>
              <a:rPr lang="zh-TW" altLang="en-US" dirty="0" smtClean="0"/>
              <a:t>地質小組之應用地質技師顏一勤、衣德成至該區進行現勘</a:t>
            </a:r>
            <a:endParaRPr lang="zh-TW" altLang="zh-TW" dirty="0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341668" y="1430355"/>
            <a:ext cx="8550812" cy="72007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2000" b="1" dirty="0" smtClean="0"/>
              <a:t>坡頂</a:t>
            </a:r>
            <a:r>
              <a:rPr lang="zh-TW" altLang="en-US" sz="2000" b="1" dirty="0" smtClean="0">
                <a:latin typeface="標楷體"/>
                <a:ea typeface="標楷體"/>
              </a:rPr>
              <a:t>：</a:t>
            </a:r>
            <a:r>
              <a:rPr lang="zh-TW" altLang="en-US" sz="2000" b="1" dirty="0" smtClean="0"/>
              <a:t>崩滑區頂點在海拔</a:t>
            </a:r>
            <a:r>
              <a:rPr lang="en-US" altLang="zh-TW" sz="2000" b="1" dirty="0" smtClean="0"/>
              <a:t>500 </a:t>
            </a:r>
            <a:r>
              <a:rPr lang="zh-TW" altLang="zh-TW" sz="2000" b="1" dirty="0" smtClean="0"/>
              <a:t>公尺</a:t>
            </a:r>
            <a:r>
              <a:rPr lang="zh-TW" altLang="en-US" sz="2000" b="1" dirty="0" smtClean="0"/>
              <a:t>處，為舊</a:t>
            </a:r>
            <a:r>
              <a:rPr lang="zh-TW" altLang="zh-TW" sz="2000" b="1" dirty="0"/>
              <a:t>崩積</a:t>
            </a:r>
            <a:r>
              <a:rPr lang="zh-TW" altLang="zh-TW" sz="2000" b="1" dirty="0" smtClean="0"/>
              <a:t>層</a:t>
            </a:r>
            <a:r>
              <a:rPr lang="zh-TW" altLang="en-US" sz="2000" b="1" dirty="0" smtClean="0"/>
              <a:t>、</a:t>
            </a:r>
            <a:r>
              <a:rPr lang="zh-TW" altLang="zh-TW" sz="2000" b="1" dirty="0" smtClean="0"/>
              <a:t>表層</a:t>
            </a:r>
            <a:r>
              <a:rPr lang="zh-TW" altLang="en-US" sz="2000" b="1" dirty="0" smtClean="0"/>
              <a:t>雖</a:t>
            </a:r>
            <a:r>
              <a:rPr lang="zh-TW" altLang="zh-TW" sz="2000" b="1" dirty="0" smtClean="0"/>
              <a:t>有</a:t>
            </a:r>
            <a:r>
              <a:rPr lang="en-US" altLang="zh-TW" sz="2000" b="1" dirty="0"/>
              <a:t>1-2</a:t>
            </a:r>
            <a:r>
              <a:rPr lang="zh-TW" altLang="zh-TW" sz="2000" b="1" dirty="0"/>
              <a:t>公尺厚膠結</a:t>
            </a:r>
            <a:r>
              <a:rPr lang="zh-TW" altLang="zh-TW" sz="2000" b="1" dirty="0" smtClean="0"/>
              <a:t>岩，</a:t>
            </a:r>
            <a:r>
              <a:rPr lang="zh-TW" altLang="en-US" sz="2000" b="1" dirty="0" smtClean="0"/>
              <a:t>目前</a:t>
            </a:r>
            <a:r>
              <a:rPr lang="zh-TW" altLang="zh-TW" sz="2000" b="1" dirty="0" smtClean="0"/>
              <a:t>植被</a:t>
            </a:r>
            <a:r>
              <a:rPr lang="zh-TW" altLang="zh-TW" sz="2000" b="1" dirty="0"/>
              <a:t>茂密無大規模崩滑之虞</a:t>
            </a:r>
            <a:r>
              <a:rPr lang="zh-TW" altLang="zh-TW" sz="2000" b="1" dirty="0" smtClean="0"/>
              <a:t>，</a:t>
            </a:r>
            <a:r>
              <a:rPr lang="zh-TW" altLang="en-US" sz="2000" b="1" dirty="0" smtClean="0"/>
              <a:t>但</a:t>
            </a:r>
            <a:r>
              <a:rPr lang="zh-TW" altLang="zh-TW" sz="2000" b="1" dirty="0" smtClean="0"/>
              <a:t>有</a:t>
            </a:r>
            <a:r>
              <a:rPr lang="zh-TW" altLang="en-US" sz="2000" b="1" dirty="0" smtClean="0"/>
              <a:t>可能</a:t>
            </a:r>
            <a:r>
              <a:rPr lang="zh-TW" altLang="zh-TW" sz="2000" b="1" dirty="0" smtClean="0"/>
              <a:t>持續</a:t>
            </a:r>
            <a:r>
              <a:rPr lang="zh-TW" altLang="zh-TW" sz="2000" b="1" dirty="0"/>
              <a:t>小規模風化崩</a:t>
            </a:r>
            <a:r>
              <a:rPr lang="zh-TW" altLang="zh-TW" sz="2000" b="1" dirty="0" smtClean="0"/>
              <a:t>滑</a:t>
            </a:r>
            <a:r>
              <a:rPr lang="zh-TW" altLang="en-US" sz="2000" b="1" dirty="0" smtClean="0"/>
              <a:t>。</a:t>
            </a:r>
            <a:endParaRPr lang="en-US" altLang="zh-TW" sz="2000" b="1" dirty="0" smtClean="0"/>
          </a:p>
          <a:p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95" y="2137070"/>
            <a:ext cx="3023549" cy="2267662"/>
          </a:xfrm>
          <a:prstGeom prst="rect">
            <a:avLst/>
          </a:prstGeom>
        </p:spPr>
      </p:pic>
      <p:pic>
        <p:nvPicPr>
          <p:cNvPr id="10" name="圖片 9" descr="未命名.png"/>
          <p:cNvPicPr/>
          <p:nvPr/>
        </p:nvPicPr>
        <p:blipFill>
          <a:blip r:embed="rId3" cstate="print"/>
          <a:srcRect l="2171" t="2747" r="2636" b="3491"/>
          <a:stretch>
            <a:fillRect/>
          </a:stretch>
        </p:blipFill>
        <p:spPr>
          <a:xfrm>
            <a:off x="3875962" y="2550794"/>
            <a:ext cx="5037212" cy="3091455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347864" y="5890493"/>
            <a:ext cx="5796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地質技師手稿紀錄海拔</a:t>
            </a:r>
            <a:r>
              <a:rPr lang="en-US" altLang="zh-TW" dirty="0" smtClean="0"/>
              <a:t>500</a:t>
            </a:r>
            <a:r>
              <a:rPr lang="zh-TW" altLang="en-US" dirty="0" smtClean="0"/>
              <a:t>公尺坡頂崩滑區地表地質情況</a:t>
            </a:r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5" y="4430444"/>
            <a:ext cx="3052149" cy="2289111"/>
          </a:xfrm>
          <a:prstGeom prst="rect">
            <a:avLst/>
          </a:prstGeom>
        </p:spPr>
      </p:pic>
      <p:sp>
        <p:nvSpPr>
          <p:cNvPr id="13" name="投影片編號版面配置區 3"/>
          <p:cNvSpPr txBox="1">
            <a:spLocks/>
          </p:cNvSpPr>
          <p:nvPr/>
        </p:nvSpPr>
        <p:spPr>
          <a:xfrm>
            <a:off x="8730726" y="6455771"/>
            <a:ext cx="360362" cy="360362"/>
          </a:xfrm>
          <a:prstGeom prst="rect">
            <a:avLst/>
          </a:prstGeom>
          <a:solidFill>
            <a:srgbClr val="00008A">
              <a:lumMod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0" tIns="0" rIns="0" bIns="0" rtlCol="0" anchor="ctr" anchorCtr="1"/>
          <a:lstStyle>
            <a:defPPr>
              <a:defRPr lang="zh-TW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0" sz="1800" b="0" kern="120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B5B43-4987-4F17-AC3E-0BE58EA9FFAB}" type="slidenum"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02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26347" y="226634"/>
            <a:ext cx="9133564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dirty="0" smtClean="0">
                <a:solidFill>
                  <a:srgbClr val="FF0000"/>
                </a:solidFill>
              </a:rPr>
              <a:t>礦場南側未開採區土石滾落事件發生經過及處置</a:t>
            </a:r>
            <a:r>
              <a:rPr lang="zh-TW" altLang="en-US" sz="2400" dirty="0" smtClean="0">
                <a:solidFill>
                  <a:srgbClr val="FF0000"/>
                </a:solidFill>
              </a:rPr>
              <a:t>流程</a:t>
            </a:r>
            <a:r>
              <a:rPr lang="en-US" altLang="zh-TW" sz="2400" dirty="0" smtClean="0">
                <a:solidFill>
                  <a:srgbClr val="FF0000"/>
                </a:solidFill>
              </a:rPr>
              <a:t>(4)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67745" y="961778"/>
            <a:ext cx="6823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/>
            <a:r>
              <a:rPr lang="en-US" altLang="zh-TW" dirty="0" smtClean="0"/>
              <a:t>12/7 </a:t>
            </a:r>
            <a:r>
              <a:rPr lang="zh-TW" altLang="en-US" dirty="0" smtClean="0"/>
              <a:t>辦理部落會議現勘，向部落說明案件發生經過、原因及後續</a:t>
            </a:r>
            <a:r>
              <a:rPr lang="zh-TW" altLang="en-US" dirty="0" smtClean="0"/>
              <a:t>處置措施，讓</a:t>
            </a:r>
            <a:r>
              <a:rPr lang="zh-TW" altLang="en-US" dirty="0" smtClean="0"/>
              <a:t>族人安心。</a:t>
            </a:r>
            <a:endParaRPr lang="zh-TW" altLang="zh-TW" dirty="0"/>
          </a:p>
        </p:txBody>
      </p:sp>
      <p:sp>
        <p:nvSpPr>
          <p:cNvPr id="10" name="矩形 9"/>
          <p:cNvSpPr/>
          <p:nvPr/>
        </p:nvSpPr>
        <p:spPr>
          <a:xfrm>
            <a:off x="176816" y="2564904"/>
            <a:ext cx="1984073" cy="99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9</a:t>
            </a:r>
            <a:r>
              <a:rPr lang="zh-TW" altLang="en-US" dirty="0" smtClean="0"/>
              <a:t>、</a:t>
            </a:r>
            <a:r>
              <a:rPr lang="zh-TW" altLang="en-US" b="1" dirty="0" smtClean="0">
                <a:solidFill>
                  <a:srgbClr val="FF0000"/>
                </a:solidFill>
              </a:rPr>
              <a:t>建立預警機制</a:t>
            </a:r>
            <a:r>
              <a:rPr lang="en-US" altLang="zh-TW" b="1" dirty="0" smtClean="0">
                <a:solidFill>
                  <a:srgbClr val="FF0000"/>
                </a:solidFill>
                <a:latin typeface="標楷體"/>
                <a:ea typeface="標楷體"/>
              </a:rPr>
              <a:t>:</a:t>
            </a:r>
            <a:r>
              <a:rPr lang="zh-TW" altLang="en-US" dirty="0" smtClean="0"/>
              <a:t>地質</a:t>
            </a:r>
            <a:r>
              <a:rPr lang="zh-TW" altLang="en-US" dirty="0"/>
              <a:t>小組專家小組諮詢會議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124413" y="2910617"/>
            <a:ext cx="69666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000" dirty="0" smtClean="0"/>
              <a:t> </a:t>
            </a:r>
            <a:r>
              <a:rPr lang="zh-TW" altLang="en-US" sz="2000" dirty="0" smtClean="0"/>
              <a:t>地質調查結果</a:t>
            </a:r>
            <a:r>
              <a:rPr lang="zh-TW" altLang="zh-TW" sz="2000" dirty="0" smtClean="0"/>
              <a:t>交由</a:t>
            </a:r>
            <a:r>
              <a:rPr lang="zh-TW" altLang="en-US" sz="2000" dirty="0" smtClean="0"/>
              <a:t>地質專家</a:t>
            </a:r>
            <a:r>
              <a:rPr lang="zh-TW" altLang="zh-TW" sz="2000" dirty="0" smtClean="0"/>
              <a:t>諮詢小組進行</a:t>
            </a:r>
            <a:r>
              <a:rPr lang="zh-TW" altLang="en-US" sz="2000" b="1" dirty="0" smtClean="0"/>
              <a:t>審查</a:t>
            </a:r>
            <a:r>
              <a:rPr lang="zh-TW" altLang="zh-TW" sz="2000" b="1" dirty="0" smtClean="0"/>
              <a:t>及</a:t>
            </a:r>
            <a:r>
              <a:rPr lang="zh-TW" altLang="zh-TW" sz="2000" b="1" dirty="0"/>
              <a:t>安全評估</a:t>
            </a:r>
            <a:r>
              <a:rPr lang="zh-TW" altLang="zh-TW" sz="2000" dirty="0"/>
              <a:t>，依專家</a:t>
            </a:r>
            <a:r>
              <a:rPr lang="zh-TW" altLang="zh-TW" sz="2000" dirty="0" smtClean="0"/>
              <a:t>意見</a:t>
            </a:r>
            <a:r>
              <a:rPr lang="zh-TW" altLang="en-US" sz="2000" dirty="0" smtClean="0"/>
              <a:t>採用工程方法或</a:t>
            </a:r>
            <a:r>
              <a:rPr lang="zh-TW" altLang="zh-TW" sz="2000" dirty="0" smtClean="0"/>
              <a:t>監測</a:t>
            </a:r>
            <a:r>
              <a:rPr lang="zh-TW" altLang="en-US" sz="2000" dirty="0" smtClean="0"/>
              <a:t>設施</a:t>
            </a:r>
            <a:r>
              <a:rPr lang="zh-TW" altLang="en-US" sz="2000" dirty="0" smtClean="0"/>
              <a:t>，建立預警機制</a:t>
            </a:r>
            <a:r>
              <a:rPr lang="zh-TW" altLang="zh-TW" sz="2000" dirty="0" smtClean="0"/>
              <a:t>。</a:t>
            </a:r>
            <a:endParaRPr lang="zh-TW" altLang="zh-TW" sz="2000" dirty="0"/>
          </a:p>
        </p:txBody>
      </p:sp>
      <p:sp>
        <p:nvSpPr>
          <p:cNvPr id="14" name="矩形 13"/>
          <p:cNvSpPr/>
          <p:nvPr/>
        </p:nvSpPr>
        <p:spPr>
          <a:xfrm>
            <a:off x="162820" y="4820311"/>
            <a:ext cx="2011780" cy="1040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10</a:t>
            </a:r>
            <a:r>
              <a:rPr lang="zh-TW" altLang="en-US" dirty="0" smtClean="0"/>
              <a:t>、</a:t>
            </a:r>
            <a:r>
              <a:rPr lang="zh-TW" altLang="en-US" b="1" dirty="0" smtClean="0">
                <a:solidFill>
                  <a:srgbClr val="FF0000"/>
                </a:solidFill>
              </a:rPr>
              <a:t>啟動緊急應變及疏散</a:t>
            </a:r>
            <a:r>
              <a:rPr lang="zh-TW" altLang="en-US" b="1" dirty="0">
                <a:solidFill>
                  <a:srgbClr val="FF0000"/>
                </a:solidFill>
              </a:rPr>
              <a:t>避難計畫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15446" y="4845326"/>
            <a:ext cx="6784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000" dirty="0" smtClean="0"/>
              <a:t>依據</a:t>
            </a:r>
            <a:r>
              <a:rPr lang="zh-TW" altLang="zh-TW" sz="2000" dirty="0" smtClean="0"/>
              <a:t>已</a:t>
            </a:r>
            <a:r>
              <a:rPr lang="zh-TW" altLang="zh-TW" sz="2000" dirty="0"/>
              <a:t>製</a:t>
            </a:r>
            <a:r>
              <a:rPr lang="zh-TW" altLang="zh-TW" sz="2000" dirty="0" smtClean="0"/>
              <a:t>訂</a:t>
            </a:r>
            <a:r>
              <a:rPr lang="zh-TW" altLang="en-US" sz="2000" dirty="0" smtClean="0"/>
              <a:t>之</a:t>
            </a:r>
            <a:r>
              <a:rPr lang="zh-TW" altLang="zh-TW" sz="2000" dirty="0" smtClean="0"/>
              <a:t>礦區</a:t>
            </a:r>
            <a:r>
              <a:rPr lang="zh-TW" altLang="zh-TW" sz="2000" dirty="0"/>
              <a:t>外疏散及緊急</a:t>
            </a:r>
            <a:r>
              <a:rPr lang="zh-TW" altLang="zh-TW" sz="2000" b="1" dirty="0"/>
              <a:t>應變計畫</a:t>
            </a:r>
            <a:r>
              <a:rPr lang="zh-TW" altLang="zh-TW" sz="2000" dirty="0"/>
              <a:t>，並於中富世服務中心設置</a:t>
            </a:r>
            <a:r>
              <a:rPr lang="zh-TW" altLang="zh-TW" sz="2000" b="1" dirty="0"/>
              <a:t>預警通報</a:t>
            </a:r>
            <a:r>
              <a:rPr lang="zh-TW" altLang="zh-TW" sz="2000" dirty="0"/>
              <a:t>系統</a:t>
            </a:r>
            <a:r>
              <a:rPr lang="zh-TW" altLang="zh-TW" sz="2000" dirty="0" smtClean="0"/>
              <a:t>，</a:t>
            </a:r>
            <a:r>
              <a:rPr lang="zh-TW" altLang="zh-TW" sz="2000" b="1" dirty="0" smtClean="0"/>
              <a:t>加強</a:t>
            </a:r>
            <a:r>
              <a:rPr lang="zh-TW" altLang="zh-TW" sz="2000" b="1" dirty="0"/>
              <a:t>演練</a:t>
            </a:r>
            <a:r>
              <a:rPr lang="zh-TW" altLang="zh-TW" sz="2000" dirty="0"/>
              <a:t>落實執行，因應突發狀況。</a:t>
            </a:r>
          </a:p>
        </p:txBody>
      </p:sp>
      <p:sp>
        <p:nvSpPr>
          <p:cNvPr id="16" name="投影片編號版面配置區 3"/>
          <p:cNvSpPr txBox="1">
            <a:spLocks/>
          </p:cNvSpPr>
          <p:nvPr/>
        </p:nvSpPr>
        <p:spPr>
          <a:xfrm>
            <a:off x="8730726" y="6455771"/>
            <a:ext cx="360362" cy="360362"/>
          </a:xfrm>
          <a:prstGeom prst="rect">
            <a:avLst/>
          </a:prstGeom>
          <a:solidFill>
            <a:srgbClr val="00008A">
              <a:lumMod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0" tIns="0" rIns="0" bIns="0" rtlCol="0" anchor="ctr" anchorCtr="1"/>
          <a:lstStyle>
            <a:defPPr>
              <a:defRPr lang="zh-TW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0" sz="1800" b="0" kern="120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B5B43-4987-4F17-AC3E-0BE58EA9FFAB}" type="slidenum"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674" y="955302"/>
            <a:ext cx="1944216" cy="601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8</a:t>
            </a:r>
            <a:r>
              <a:rPr lang="zh-TW" altLang="en-US" dirty="0" smtClean="0"/>
              <a:t>、參與</a:t>
            </a:r>
            <a:r>
              <a:rPr lang="en-US" altLang="zh-TW" dirty="0" smtClean="0">
                <a:latin typeface="標楷體"/>
                <a:ea typeface="標楷體"/>
              </a:rPr>
              <a:t>:</a:t>
            </a:r>
            <a:r>
              <a:rPr lang="zh-TW" altLang="en-US" dirty="0" smtClean="0"/>
              <a:t>邀部落會議及族人現</a:t>
            </a:r>
            <a:r>
              <a:rPr lang="zh-TW" altLang="en-US" dirty="0"/>
              <a:t>勘</a:t>
            </a:r>
            <a:endParaRPr lang="zh-TW" altLang="en-US" dirty="0"/>
          </a:p>
        </p:txBody>
      </p:sp>
      <p:cxnSp>
        <p:nvCxnSpPr>
          <p:cNvPr id="3" name="直線單箭頭接點 2"/>
          <p:cNvCxnSpPr>
            <a:stCxn id="10" idx="2"/>
            <a:endCxn id="14" idx="0"/>
          </p:cNvCxnSpPr>
          <p:nvPr/>
        </p:nvCxnSpPr>
        <p:spPr>
          <a:xfrm flipH="1">
            <a:off x="1168710" y="3556947"/>
            <a:ext cx="143" cy="12633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62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4067175" y="1125538"/>
            <a:ext cx="2185988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400" dirty="0"/>
              <a:t>人員進駐服務中心</a:t>
            </a:r>
            <a:endParaRPr lang="en-US" altLang="zh-TW" sz="1400" dirty="0"/>
          </a:p>
          <a:p>
            <a:pPr algn="ctr">
              <a:defRPr/>
            </a:pPr>
            <a:r>
              <a:rPr lang="zh-TW" altLang="en-US" sz="1400" dirty="0">
                <a:solidFill>
                  <a:schemeClr val="tx1"/>
                </a:solidFill>
              </a:rPr>
              <a:t>採掘組</a:t>
            </a:r>
            <a:endParaRPr lang="en-US" altLang="zh-TW" sz="1400" dirty="0">
              <a:solidFill>
                <a:schemeClr val="tx1"/>
              </a:solidFill>
            </a:endParaRPr>
          </a:p>
        </p:txBody>
      </p:sp>
      <p:cxnSp>
        <p:nvCxnSpPr>
          <p:cNvPr id="34" name="直線單箭頭接點 33"/>
          <p:cNvCxnSpPr>
            <a:stCxn id="53" idx="2"/>
            <a:endCxn id="5" idx="0"/>
          </p:cNvCxnSpPr>
          <p:nvPr/>
        </p:nvCxnSpPr>
        <p:spPr>
          <a:xfrm>
            <a:off x="5156200" y="765175"/>
            <a:ext cx="3175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圓角矩形 57"/>
          <p:cNvSpPr/>
          <p:nvPr/>
        </p:nvSpPr>
        <p:spPr>
          <a:xfrm>
            <a:off x="4859338" y="1903413"/>
            <a:ext cx="2187575" cy="431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400" dirty="0">
                <a:solidFill>
                  <a:schemeClr val="tx1"/>
                </a:solidFill>
              </a:rPr>
              <a:t>滯洪沈砂池水位達</a:t>
            </a:r>
            <a:r>
              <a:rPr lang="en-US" altLang="zh-TW" sz="1400" dirty="0">
                <a:solidFill>
                  <a:schemeClr val="tx1"/>
                </a:solidFill>
              </a:rPr>
              <a:t>3.0m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cxnSp>
        <p:nvCxnSpPr>
          <p:cNvPr id="71" name="直線單箭頭接點 70"/>
          <p:cNvCxnSpPr>
            <a:stCxn id="66" idx="1"/>
            <a:endCxn id="101" idx="3"/>
          </p:cNvCxnSpPr>
          <p:nvPr/>
        </p:nvCxnSpPr>
        <p:spPr>
          <a:xfrm flipH="1">
            <a:off x="3276600" y="2814638"/>
            <a:ext cx="28733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肘形接點 99"/>
          <p:cNvCxnSpPr>
            <a:stCxn id="53" idx="2"/>
            <a:endCxn id="59" idx="0"/>
          </p:cNvCxnSpPr>
          <p:nvPr/>
        </p:nvCxnSpPr>
        <p:spPr>
          <a:xfrm rot="16200000" flipH="1">
            <a:off x="6225381" y="-304006"/>
            <a:ext cx="360363" cy="249872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7" name="矩形 169"/>
          <p:cNvSpPr>
            <a:spLocks noChangeArrowheads="1"/>
          </p:cNvSpPr>
          <p:nvPr/>
        </p:nvSpPr>
        <p:spPr bwMode="auto">
          <a:xfrm>
            <a:off x="38100" y="87313"/>
            <a:ext cx="2722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TW" altLang="en-US" sz="2400" b="1">
                <a:solidFill>
                  <a:srgbClr val="333F50"/>
                </a:solidFill>
                <a:latin typeface="微軟正黑體" pitchFamily="34" charset="-120"/>
                <a:ea typeface="微軟正黑體" pitchFamily="34" charset="-120"/>
                <a:sym typeface="Arial" pitchFamily="34" charset="0"/>
              </a:rPr>
              <a:t> </a:t>
            </a:r>
            <a:r>
              <a:rPr kumimoji="0" lang="zh-TW" altLang="en-US" sz="2400" b="1">
                <a:solidFill>
                  <a:srgbClr val="333F50"/>
                </a:solidFill>
                <a:latin typeface="標楷體" pitchFamily="65" charset="-120"/>
                <a:ea typeface="標楷體" pitchFamily="65" charset="-120"/>
                <a:sym typeface="Arial" pitchFamily="34" charset="0"/>
              </a:rPr>
              <a:t>亞泥礦區緊急應變</a:t>
            </a:r>
            <a:endParaRPr kumimoji="0" lang="en-US" altLang="zh-TW" sz="2400" b="1">
              <a:solidFill>
                <a:srgbClr val="333F50"/>
              </a:solidFill>
              <a:latin typeface="標楷體" pitchFamily="65" charset="-120"/>
              <a:ea typeface="標楷體" pitchFamily="65" charset="-120"/>
              <a:sym typeface="Arial" pitchFamily="34" charset="0"/>
            </a:endParaRPr>
          </a:p>
          <a:p>
            <a:r>
              <a:rPr kumimoji="0" lang="en-US" altLang="zh-TW" sz="2400" b="1">
                <a:solidFill>
                  <a:srgbClr val="333F50"/>
                </a:solidFill>
                <a:latin typeface="標楷體" pitchFamily="65" charset="-120"/>
                <a:ea typeface="標楷體" pitchFamily="65" charset="-120"/>
                <a:sym typeface="Arial" pitchFamily="34" charset="0"/>
              </a:rPr>
              <a:t>-</a:t>
            </a:r>
            <a:r>
              <a:rPr kumimoji="0" lang="zh-TW" altLang="en-US" sz="2400" b="1">
                <a:solidFill>
                  <a:srgbClr val="333F50"/>
                </a:solidFill>
                <a:latin typeface="標楷體" pitchFamily="65" charset="-120"/>
                <a:ea typeface="標楷體" pitchFamily="65" charset="-120"/>
                <a:sym typeface="Arial" pitchFamily="34" charset="0"/>
              </a:rPr>
              <a:t>作業流程圖</a:t>
            </a:r>
            <a:endParaRPr lang="zh-TW" altLang="en-US" sz="2400"/>
          </a:p>
        </p:txBody>
      </p:sp>
      <p:sp>
        <p:nvSpPr>
          <p:cNvPr id="53" name="圓角矩形 52"/>
          <p:cNvSpPr/>
          <p:nvPr/>
        </p:nvSpPr>
        <p:spPr>
          <a:xfrm>
            <a:off x="2924175" y="87313"/>
            <a:ext cx="4464050" cy="67786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defTabSz="36287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dirty="0">
                <a:solidFill>
                  <a:srgbClr val="FF0000"/>
                </a:solidFill>
                <a:latin typeface="新細明體" pitchFamily="18" charset="-120"/>
              </a:rPr>
              <a:t>啟動時機：</a:t>
            </a:r>
            <a:endParaRPr kumimoji="0" lang="en-US" altLang="zh-TW" sz="1400" b="1" dirty="0">
              <a:solidFill>
                <a:srgbClr val="FF0000"/>
              </a:solidFill>
              <a:latin typeface="新細明體" pitchFamily="18" charset="-120"/>
            </a:endParaRPr>
          </a:p>
          <a:p>
            <a:pPr defTabSz="36287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dirty="0">
                <a:solidFill>
                  <a:schemeClr val="tx1"/>
                </a:solidFill>
                <a:latin typeface="新細明體" pitchFamily="18" charset="-120"/>
              </a:rPr>
              <a:t>發佈海上颱風警報、富世地區地震震度</a:t>
            </a:r>
            <a:r>
              <a:rPr kumimoji="0" lang="en-US" altLang="zh-TW" sz="1400" dirty="0">
                <a:solidFill>
                  <a:schemeClr val="tx1"/>
                </a:solidFill>
                <a:latin typeface="新細明體" pitchFamily="18" charset="-120"/>
              </a:rPr>
              <a:t>5</a:t>
            </a:r>
            <a:r>
              <a:rPr kumimoji="0" lang="zh-TW" altLang="en-US" sz="1400" dirty="0">
                <a:solidFill>
                  <a:schemeClr val="tx1"/>
                </a:solidFill>
                <a:latin typeface="新細明體" pitchFamily="18" charset="-120"/>
              </a:rPr>
              <a:t>以上或其他可能發生大規模崩塌危害富世村之虞時</a:t>
            </a:r>
          </a:p>
        </p:txBody>
      </p:sp>
      <p:sp>
        <p:nvSpPr>
          <p:cNvPr id="59" name="圓角矩形 58"/>
          <p:cNvSpPr/>
          <p:nvPr/>
        </p:nvSpPr>
        <p:spPr>
          <a:xfrm>
            <a:off x="6562725" y="1125538"/>
            <a:ext cx="2185988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400" dirty="0"/>
              <a:t>媒體資訊蒐集及回報</a:t>
            </a:r>
            <a:endParaRPr lang="en-US" altLang="zh-TW" sz="1400" dirty="0"/>
          </a:p>
          <a:p>
            <a:pPr algn="ctr">
              <a:defRPr/>
            </a:pPr>
            <a:r>
              <a:rPr lang="zh-TW" altLang="en-US" sz="1400" dirty="0">
                <a:solidFill>
                  <a:schemeClr val="tx1"/>
                </a:solidFill>
              </a:rPr>
              <a:t>總務組</a:t>
            </a:r>
            <a:endParaRPr lang="en-US" altLang="zh-TW" sz="1400" dirty="0">
              <a:solidFill>
                <a:schemeClr val="tx1"/>
              </a:solidFill>
            </a:endParaRPr>
          </a:p>
        </p:txBody>
      </p:sp>
      <p:sp>
        <p:nvSpPr>
          <p:cNvPr id="60" name="圓角矩形 59"/>
          <p:cNvSpPr/>
          <p:nvPr/>
        </p:nvSpPr>
        <p:spPr>
          <a:xfrm>
            <a:off x="1689100" y="1125538"/>
            <a:ext cx="2185988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400" dirty="0"/>
              <a:t>水土保持設施加強巡查</a:t>
            </a:r>
            <a:endParaRPr lang="en-US" altLang="zh-TW" sz="1400" dirty="0"/>
          </a:p>
          <a:p>
            <a:pPr algn="ctr">
              <a:defRPr/>
            </a:pPr>
            <a:r>
              <a:rPr lang="zh-TW" altLang="en-US" sz="1400" dirty="0">
                <a:solidFill>
                  <a:schemeClr val="tx1"/>
                </a:solidFill>
              </a:rPr>
              <a:t>採掘組警戒班</a:t>
            </a:r>
            <a:endParaRPr lang="en-US" altLang="zh-TW" sz="1400" dirty="0">
              <a:solidFill>
                <a:schemeClr val="tx1"/>
              </a:solidFill>
            </a:endParaRPr>
          </a:p>
        </p:txBody>
      </p:sp>
      <p:sp>
        <p:nvSpPr>
          <p:cNvPr id="66" name="圓角矩形 65"/>
          <p:cNvSpPr/>
          <p:nvPr/>
        </p:nvSpPr>
        <p:spPr>
          <a:xfrm>
            <a:off x="3563938" y="2565400"/>
            <a:ext cx="2185987" cy="498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400" dirty="0"/>
              <a:t>亞泥成立應變中心</a:t>
            </a:r>
            <a:endParaRPr lang="en-US" altLang="zh-TW" sz="1400" dirty="0"/>
          </a:p>
          <a:p>
            <a:pPr algn="ctr">
              <a:defRPr/>
            </a:pPr>
            <a:r>
              <a:rPr lang="zh-TW" altLang="en-US" sz="1400" dirty="0">
                <a:solidFill>
                  <a:schemeClr val="tx1"/>
                </a:solidFill>
              </a:rPr>
              <a:t>廠長室</a:t>
            </a:r>
            <a:endParaRPr lang="en-US" altLang="zh-TW" sz="1400" dirty="0">
              <a:solidFill>
                <a:schemeClr val="tx1"/>
              </a:solidFill>
            </a:endParaRPr>
          </a:p>
        </p:txBody>
      </p:sp>
      <p:cxnSp>
        <p:nvCxnSpPr>
          <p:cNvPr id="69" name="肘形接點 68"/>
          <p:cNvCxnSpPr>
            <a:stCxn id="53" idx="2"/>
            <a:endCxn id="60" idx="0"/>
          </p:cNvCxnSpPr>
          <p:nvPr/>
        </p:nvCxnSpPr>
        <p:spPr>
          <a:xfrm rot="5400000">
            <a:off x="3788568" y="-242093"/>
            <a:ext cx="360363" cy="23749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圓角矩形 78"/>
          <p:cNvSpPr/>
          <p:nvPr/>
        </p:nvSpPr>
        <p:spPr>
          <a:xfrm>
            <a:off x="2870200" y="1914525"/>
            <a:ext cx="1733550" cy="4095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400" dirty="0">
                <a:solidFill>
                  <a:schemeClr val="tx1"/>
                </a:solidFill>
              </a:rPr>
              <a:t>礦場發生崩塌</a:t>
            </a:r>
          </a:p>
        </p:txBody>
      </p:sp>
      <p:cxnSp>
        <p:nvCxnSpPr>
          <p:cNvPr id="83" name="肘形接點 82"/>
          <p:cNvCxnSpPr>
            <a:stCxn id="120" idx="2"/>
            <a:endCxn id="143" idx="1"/>
          </p:cNvCxnSpPr>
          <p:nvPr/>
        </p:nvCxnSpPr>
        <p:spPr>
          <a:xfrm rot="16200000" flipH="1">
            <a:off x="2505869" y="3358356"/>
            <a:ext cx="107950" cy="169068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肘形接點 85"/>
          <p:cNvCxnSpPr>
            <a:stCxn id="5" idx="2"/>
            <a:endCxn id="58" idx="0"/>
          </p:cNvCxnSpPr>
          <p:nvPr/>
        </p:nvCxnSpPr>
        <p:spPr>
          <a:xfrm rot="16200000" flipH="1">
            <a:off x="5418931" y="1369219"/>
            <a:ext cx="274638" cy="79375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肘形接點 91"/>
          <p:cNvCxnSpPr>
            <a:stCxn id="59" idx="2"/>
            <a:endCxn id="66" idx="3"/>
          </p:cNvCxnSpPr>
          <p:nvPr/>
        </p:nvCxnSpPr>
        <p:spPr>
          <a:xfrm rot="5400000">
            <a:off x="6109493" y="1269207"/>
            <a:ext cx="1185863" cy="1905000"/>
          </a:xfrm>
          <a:prstGeom prst="bentConnector2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肘形接點 94"/>
          <p:cNvCxnSpPr>
            <a:endCxn id="66" idx="0"/>
          </p:cNvCxnSpPr>
          <p:nvPr/>
        </p:nvCxnSpPr>
        <p:spPr>
          <a:xfrm rot="5400000">
            <a:off x="5046663" y="1946275"/>
            <a:ext cx="230187" cy="100806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圓角矩形 100"/>
          <p:cNvSpPr/>
          <p:nvPr/>
        </p:nvSpPr>
        <p:spPr>
          <a:xfrm>
            <a:off x="539750" y="2565400"/>
            <a:ext cx="2736850" cy="498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400" dirty="0"/>
              <a:t>啟動</a:t>
            </a:r>
            <a:r>
              <a:rPr lang="zh-TW" altLang="en-US" sz="1400" dirty="0">
                <a:solidFill>
                  <a:schemeClr val="accent6">
                    <a:lumMod val="75000"/>
                  </a:schemeClr>
                </a:solidFill>
              </a:rPr>
              <a:t>黃色警戒</a:t>
            </a:r>
            <a:r>
              <a:rPr lang="zh-TW" altLang="en-US" sz="1400" dirty="0"/>
              <a:t>通報秀林鄉公所</a:t>
            </a:r>
            <a:endParaRPr lang="en-US" altLang="zh-TW" sz="1400" dirty="0"/>
          </a:p>
          <a:p>
            <a:pPr algn="ctr">
              <a:defRPr/>
            </a:pPr>
            <a:r>
              <a:rPr lang="zh-TW" altLang="en-US" sz="1400" dirty="0">
                <a:solidFill>
                  <a:schemeClr val="tx1"/>
                </a:solidFill>
              </a:rPr>
              <a:t>採掘組</a:t>
            </a:r>
            <a:endParaRPr lang="en-US" altLang="zh-TW" sz="1400" dirty="0">
              <a:solidFill>
                <a:schemeClr val="tx1"/>
              </a:solidFill>
            </a:endParaRPr>
          </a:p>
        </p:txBody>
      </p:sp>
      <p:sp>
        <p:nvSpPr>
          <p:cNvPr id="105" name="圓角矩形 104"/>
          <p:cNvSpPr/>
          <p:nvPr/>
        </p:nvSpPr>
        <p:spPr>
          <a:xfrm>
            <a:off x="3563938" y="3284538"/>
            <a:ext cx="2185987" cy="466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400" dirty="0"/>
              <a:t>持續巡查及回報</a:t>
            </a:r>
            <a:endParaRPr lang="en-US" altLang="zh-TW" sz="1400" dirty="0"/>
          </a:p>
          <a:p>
            <a:pPr algn="ctr">
              <a:defRPr/>
            </a:pPr>
            <a:r>
              <a:rPr lang="zh-TW" altLang="en-US" sz="1400" dirty="0">
                <a:solidFill>
                  <a:schemeClr val="tx1"/>
                </a:solidFill>
              </a:rPr>
              <a:t>採掘組</a:t>
            </a:r>
            <a:endParaRPr lang="en-US" altLang="zh-TW" sz="1400" dirty="0">
              <a:solidFill>
                <a:schemeClr val="tx1"/>
              </a:solidFill>
            </a:endParaRPr>
          </a:p>
        </p:txBody>
      </p:sp>
      <p:cxnSp>
        <p:nvCxnSpPr>
          <p:cNvPr id="106" name="直線單箭頭接點 105"/>
          <p:cNvCxnSpPr/>
          <p:nvPr/>
        </p:nvCxnSpPr>
        <p:spPr>
          <a:xfrm>
            <a:off x="4284663" y="3068638"/>
            <a:ext cx="0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單箭頭接點 108"/>
          <p:cNvCxnSpPr/>
          <p:nvPr/>
        </p:nvCxnSpPr>
        <p:spPr>
          <a:xfrm flipV="1">
            <a:off x="4932363" y="3068638"/>
            <a:ext cx="0" cy="2159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手繪多邊形 84"/>
          <p:cNvSpPr/>
          <p:nvPr/>
        </p:nvSpPr>
        <p:spPr>
          <a:xfrm>
            <a:off x="3449638" y="2324100"/>
            <a:ext cx="522287" cy="227013"/>
          </a:xfrm>
          <a:custGeom>
            <a:avLst/>
            <a:gdLst>
              <a:gd name="connsiteX0" fmla="*/ 0 w 903249"/>
              <a:gd name="connsiteY0" fmla="*/ 0 h 345688"/>
              <a:gd name="connsiteX1" fmla="*/ 0 w 903249"/>
              <a:gd name="connsiteY1" fmla="*/ 178419 h 345688"/>
              <a:gd name="connsiteX2" fmla="*/ 903249 w 903249"/>
              <a:gd name="connsiteY2" fmla="*/ 178419 h 345688"/>
              <a:gd name="connsiteX3" fmla="*/ 903249 w 903249"/>
              <a:gd name="connsiteY3" fmla="*/ 345688 h 34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3249" h="345688">
                <a:moveTo>
                  <a:pt x="0" y="0"/>
                </a:moveTo>
                <a:lnTo>
                  <a:pt x="0" y="178419"/>
                </a:lnTo>
                <a:lnTo>
                  <a:pt x="903249" y="178419"/>
                </a:lnTo>
                <a:lnTo>
                  <a:pt x="903249" y="345688"/>
                </a:ln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 sz="1400"/>
          </a:p>
        </p:txBody>
      </p:sp>
      <p:sp>
        <p:nvSpPr>
          <p:cNvPr id="120" name="流程圖: 決策 119"/>
          <p:cNvSpPr/>
          <p:nvPr/>
        </p:nvSpPr>
        <p:spPr>
          <a:xfrm>
            <a:off x="730250" y="3429000"/>
            <a:ext cx="1970088" cy="720725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200" dirty="0">
                <a:solidFill>
                  <a:schemeClr val="tx1"/>
                </a:solidFill>
              </a:rPr>
              <a:t>持續崩塌且有危害村莊之虞</a:t>
            </a:r>
          </a:p>
        </p:txBody>
      </p:sp>
      <p:cxnSp>
        <p:nvCxnSpPr>
          <p:cNvPr id="126" name="肘形接點 125"/>
          <p:cNvCxnSpPr>
            <a:stCxn id="105" idx="1"/>
            <a:endCxn id="120" idx="0"/>
          </p:cNvCxnSpPr>
          <p:nvPr/>
        </p:nvCxnSpPr>
        <p:spPr>
          <a:xfrm rot="10800000">
            <a:off x="1714500" y="3429000"/>
            <a:ext cx="1849438" cy="88900"/>
          </a:xfrm>
          <a:prstGeom prst="bentConnector4">
            <a:avLst>
              <a:gd name="adj1" fmla="val 23367"/>
              <a:gd name="adj2" fmla="val 356077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肘形接點 131"/>
          <p:cNvCxnSpPr>
            <a:stCxn id="120" idx="3"/>
          </p:cNvCxnSpPr>
          <p:nvPr/>
        </p:nvCxnSpPr>
        <p:spPr>
          <a:xfrm flipV="1">
            <a:off x="2700338" y="3644900"/>
            <a:ext cx="863600" cy="14446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肘形接點 137"/>
          <p:cNvCxnSpPr>
            <a:stCxn id="60" idx="2"/>
            <a:endCxn id="79" idx="0"/>
          </p:cNvCxnSpPr>
          <p:nvPr/>
        </p:nvCxnSpPr>
        <p:spPr>
          <a:xfrm rot="16200000" flipH="1">
            <a:off x="3116263" y="1293812"/>
            <a:ext cx="285750" cy="95567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圓角矩形 142"/>
          <p:cNvSpPr/>
          <p:nvPr/>
        </p:nvSpPr>
        <p:spPr>
          <a:xfrm>
            <a:off x="3405188" y="4005263"/>
            <a:ext cx="2713037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400" dirty="0"/>
              <a:t>啟動</a:t>
            </a:r>
            <a:r>
              <a:rPr lang="zh-TW" altLang="en-US" sz="1400" dirty="0">
                <a:solidFill>
                  <a:srgbClr val="FF0000"/>
                </a:solidFill>
              </a:rPr>
              <a:t>紅色警戒</a:t>
            </a:r>
            <a:r>
              <a:rPr lang="zh-TW" altLang="en-US" sz="1400" dirty="0"/>
              <a:t>通報秀林鄉公所</a:t>
            </a:r>
            <a:endParaRPr lang="en-US" altLang="zh-TW" sz="1400" dirty="0"/>
          </a:p>
          <a:p>
            <a:pPr algn="ctr">
              <a:defRPr/>
            </a:pPr>
            <a:r>
              <a:rPr lang="zh-TW" altLang="en-US" sz="1400" dirty="0">
                <a:solidFill>
                  <a:schemeClr val="tx1"/>
                </a:solidFill>
              </a:rPr>
              <a:t>採掘組</a:t>
            </a:r>
            <a:endParaRPr lang="en-US" altLang="zh-TW" sz="1400" dirty="0">
              <a:solidFill>
                <a:schemeClr val="tx1"/>
              </a:solidFill>
            </a:endParaRPr>
          </a:p>
        </p:txBody>
      </p:sp>
      <p:sp>
        <p:nvSpPr>
          <p:cNvPr id="25628" name="文字方塊 117"/>
          <p:cNvSpPr txBox="1">
            <a:spLocks noChangeArrowheads="1"/>
          </p:cNvSpPr>
          <p:nvPr/>
        </p:nvSpPr>
        <p:spPr bwMode="auto">
          <a:xfrm>
            <a:off x="2049463" y="3933825"/>
            <a:ext cx="57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400">
                <a:solidFill>
                  <a:srgbClr val="0000FF"/>
                </a:solidFill>
              </a:rPr>
              <a:t>是</a:t>
            </a:r>
          </a:p>
        </p:txBody>
      </p:sp>
      <p:sp>
        <p:nvSpPr>
          <p:cNvPr id="25629" name="文字方塊 118"/>
          <p:cNvSpPr txBox="1">
            <a:spLocks noChangeArrowheads="1"/>
          </p:cNvSpPr>
          <p:nvPr/>
        </p:nvSpPr>
        <p:spPr bwMode="auto">
          <a:xfrm>
            <a:off x="2603500" y="3500438"/>
            <a:ext cx="57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400">
                <a:solidFill>
                  <a:srgbClr val="0000FF"/>
                </a:solidFill>
              </a:rPr>
              <a:t>否</a:t>
            </a:r>
          </a:p>
        </p:txBody>
      </p:sp>
      <p:sp>
        <p:nvSpPr>
          <p:cNvPr id="175" name="圓角矩形 174"/>
          <p:cNvSpPr/>
          <p:nvPr/>
        </p:nvSpPr>
        <p:spPr>
          <a:xfrm>
            <a:off x="6035675" y="3063875"/>
            <a:ext cx="873125" cy="8699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400" dirty="0">
                <a:solidFill>
                  <a:schemeClr val="tx1"/>
                </a:solidFill>
              </a:rPr>
              <a:t>滯洪沈砂池水位達</a:t>
            </a:r>
            <a:r>
              <a:rPr lang="en-US" altLang="zh-TW" sz="1400" dirty="0">
                <a:solidFill>
                  <a:schemeClr val="tx1"/>
                </a:solidFill>
              </a:rPr>
              <a:t>3.5m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cxnSp>
        <p:nvCxnSpPr>
          <p:cNvPr id="176" name="直線單箭頭接點 175"/>
          <p:cNvCxnSpPr>
            <a:stCxn id="105" idx="3"/>
          </p:cNvCxnSpPr>
          <p:nvPr/>
        </p:nvCxnSpPr>
        <p:spPr>
          <a:xfrm>
            <a:off x="5749925" y="3517900"/>
            <a:ext cx="2857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肘形接點 178"/>
          <p:cNvCxnSpPr>
            <a:stCxn id="175" idx="2"/>
            <a:endCxn id="143" idx="3"/>
          </p:cNvCxnSpPr>
          <p:nvPr/>
        </p:nvCxnSpPr>
        <p:spPr>
          <a:xfrm rot="5400000">
            <a:off x="6133307" y="3918743"/>
            <a:ext cx="323850" cy="35401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流程圖: 決策 183"/>
          <p:cNvSpPr/>
          <p:nvPr/>
        </p:nvSpPr>
        <p:spPr>
          <a:xfrm>
            <a:off x="1957388" y="4941888"/>
            <a:ext cx="1970087" cy="719137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400" dirty="0">
                <a:solidFill>
                  <a:schemeClr val="tx1"/>
                </a:solidFill>
              </a:rPr>
              <a:t>鄉公所下令撤離</a:t>
            </a:r>
          </a:p>
        </p:txBody>
      </p:sp>
      <p:cxnSp>
        <p:nvCxnSpPr>
          <p:cNvPr id="185" name="肘形接點 184"/>
          <p:cNvCxnSpPr>
            <a:stCxn id="184" idx="1"/>
            <a:endCxn id="188" idx="3"/>
          </p:cNvCxnSpPr>
          <p:nvPr/>
        </p:nvCxnSpPr>
        <p:spPr>
          <a:xfrm rot="10800000">
            <a:off x="1603375" y="5300663"/>
            <a:ext cx="354013" cy="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圓角矩形 187"/>
          <p:cNvSpPr/>
          <p:nvPr/>
        </p:nvSpPr>
        <p:spPr>
          <a:xfrm>
            <a:off x="107950" y="5067300"/>
            <a:ext cx="1495425" cy="466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400" dirty="0"/>
              <a:t>持續巡查及回報</a:t>
            </a:r>
            <a:endParaRPr lang="en-US" altLang="zh-TW" sz="1400" dirty="0"/>
          </a:p>
          <a:p>
            <a:pPr algn="ctr">
              <a:defRPr/>
            </a:pPr>
            <a:r>
              <a:rPr lang="zh-TW" altLang="en-US" sz="1400" dirty="0">
                <a:solidFill>
                  <a:schemeClr val="tx1"/>
                </a:solidFill>
              </a:rPr>
              <a:t>採掘組</a:t>
            </a:r>
            <a:endParaRPr lang="en-US" altLang="zh-TW" sz="1400" dirty="0">
              <a:solidFill>
                <a:schemeClr val="tx1"/>
              </a:solidFill>
            </a:endParaRPr>
          </a:p>
        </p:txBody>
      </p:sp>
      <p:sp>
        <p:nvSpPr>
          <p:cNvPr id="190" name="圓角矩形 189"/>
          <p:cNvSpPr/>
          <p:nvPr/>
        </p:nvSpPr>
        <p:spPr>
          <a:xfrm>
            <a:off x="284163" y="5949950"/>
            <a:ext cx="3409950" cy="465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400" dirty="0"/>
              <a:t>通報富世村辦公處、警察及消防機關</a:t>
            </a:r>
            <a:endParaRPr lang="en-US" altLang="zh-TW" sz="1400" dirty="0"/>
          </a:p>
          <a:p>
            <a:pPr algn="ctr">
              <a:defRPr/>
            </a:pPr>
            <a:r>
              <a:rPr lang="zh-TW" altLang="en-US" sz="1400" dirty="0">
                <a:solidFill>
                  <a:schemeClr val="tx1"/>
                </a:solidFill>
              </a:rPr>
              <a:t>採掘組</a:t>
            </a:r>
            <a:endParaRPr lang="en-US" altLang="zh-TW" sz="1400" dirty="0">
              <a:solidFill>
                <a:schemeClr val="tx1"/>
              </a:solidFill>
            </a:endParaRPr>
          </a:p>
        </p:txBody>
      </p:sp>
      <p:cxnSp>
        <p:nvCxnSpPr>
          <p:cNvPr id="191" name="肘形接點 190"/>
          <p:cNvCxnSpPr>
            <a:stCxn id="188" idx="0"/>
            <a:endCxn id="184" idx="0"/>
          </p:cNvCxnSpPr>
          <p:nvPr/>
        </p:nvCxnSpPr>
        <p:spPr>
          <a:xfrm rot="5400000" flipH="1" flipV="1">
            <a:off x="1836738" y="3960813"/>
            <a:ext cx="125412" cy="2087562"/>
          </a:xfrm>
          <a:prstGeom prst="bentConnector3">
            <a:avLst>
              <a:gd name="adj1" fmla="val 280349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8" name="文字方塊 117"/>
          <p:cNvSpPr txBox="1">
            <a:spLocks noChangeArrowheads="1"/>
          </p:cNvSpPr>
          <p:nvPr/>
        </p:nvSpPr>
        <p:spPr bwMode="auto">
          <a:xfrm>
            <a:off x="2514600" y="5640388"/>
            <a:ext cx="57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400">
                <a:solidFill>
                  <a:srgbClr val="0000FF"/>
                </a:solidFill>
              </a:rPr>
              <a:t>是</a:t>
            </a:r>
          </a:p>
        </p:txBody>
      </p:sp>
      <p:sp>
        <p:nvSpPr>
          <p:cNvPr id="25639" name="文字方塊 118"/>
          <p:cNvSpPr txBox="1">
            <a:spLocks noChangeArrowheads="1"/>
          </p:cNvSpPr>
          <p:nvPr/>
        </p:nvSpPr>
        <p:spPr bwMode="auto">
          <a:xfrm>
            <a:off x="1601788" y="4992688"/>
            <a:ext cx="57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400">
                <a:solidFill>
                  <a:srgbClr val="0000FF"/>
                </a:solidFill>
              </a:rPr>
              <a:t>否</a:t>
            </a:r>
          </a:p>
        </p:txBody>
      </p:sp>
      <p:cxnSp>
        <p:nvCxnSpPr>
          <p:cNvPr id="204" name="肘形接點 203"/>
          <p:cNvCxnSpPr>
            <a:stCxn id="143" idx="2"/>
            <a:endCxn id="184" idx="0"/>
          </p:cNvCxnSpPr>
          <p:nvPr/>
        </p:nvCxnSpPr>
        <p:spPr>
          <a:xfrm rot="5400000">
            <a:off x="3636169" y="3815556"/>
            <a:ext cx="433388" cy="181927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單箭頭接點 211"/>
          <p:cNvCxnSpPr/>
          <p:nvPr/>
        </p:nvCxnSpPr>
        <p:spPr>
          <a:xfrm>
            <a:off x="2967038" y="5661025"/>
            <a:ext cx="0" cy="288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圓角矩形 227"/>
          <p:cNvSpPr/>
          <p:nvPr/>
        </p:nvSpPr>
        <p:spPr>
          <a:xfrm>
            <a:off x="4427538" y="4868863"/>
            <a:ext cx="2952750" cy="446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200" dirty="0"/>
              <a:t>協助村辦公處及警察機關進行疏散工作</a:t>
            </a:r>
            <a:endParaRPr lang="en-US" altLang="zh-TW" sz="1200" dirty="0"/>
          </a:p>
          <a:p>
            <a:pPr algn="ctr">
              <a:defRPr/>
            </a:pPr>
            <a:r>
              <a:rPr lang="zh-TW" altLang="en-US" sz="1200" dirty="0">
                <a:solidFill>
                  <a:schemeClr val="tx1"/>
                </a:solidFill>
              </a:rPr>
              <a:t>採掘組疏散班</a:t>
            </a:r>
            <a:endParaRPr lang="en-US" altLang="zh-TW" sz="1200" dirty="0">
              <a:solidFill>
                <a:schemeClr val="tx1"/>
              </a:solidFill>
            </a:endParaRPr>
          </a:p>
        </p:txBody>
      </p:sp>
      <p:sp>
        <p:nvSpPr>
          <p:cNvPr id="229" name="圓角矩形 228"/>
          <p:cNvSpPr/>
          <p:nvPr/>
        </p:nvSpPr>
        <p:spPr>
          <a:xfrm>
            <a:off x="4427538" y="5373688"/>
            <a:ext cx="2952750" cy="446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200" dirty="0"/>
              <a:t>現地巡查、保全對象訪視、警戒管制</a:t>
            </a:r>
            <a:endParaRPr lang="en-US" altLang="zh-TW" sz="1200" dirty="0"/>
          </a:p>
          <a:p>
            <a:pPr algn="ctr">
              <a:defRPr/>
            </a:pPr>
            <a:r>
              <a:rPr lang="zh-TW" altLang="en-US" sz="1200" dirty="0">
                <a:solidFill>
                  <a:schemeClr val="tx1"/>
                </a:solidFill>
              </a:rPr>
              <a:t>採掘組警戒班</a:t>
            </a:r>
            <a:endParaRPr lang="en-US" altLang="zh-TW" sz="1200" dirty="0">
              <a:solidFill>
                <a:schemeClr val="tx1"/>
              </a:solidFill>
            </a:endParaRPr>
          </a:p>
        </p:txBody>
      </p:sp>
      <p:sp>
        <p:nvSpPr>
          <p:cNvPr id="230" name="圓角矩形 229"/>
          <p:cNvSpPr/>
          <p:nvPr/>
        </p:nvSpPr>
        <p:spPr>
          <a:xfrm>
            <a:off x="4427538" y="5862638"/>
            <a:ext cx="2952750" cy="446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200" dirty="0"/>
              <a:t>協助消防救護、災害搶救、交通恢復</a:t>
            </a:r>
            <a:endParaRPr lang="en-US" altLang="zh-TW" sz="1200" dirty="0"/>
          </a:p>
          <a:p>
            <a:pPr algn="ctr">
              <a:defRPr/>
            </a:pPr>
            <a:r>
              <a:rPr lang="zh-TW" altLang="en-US" sz="1200" dirty="0">
                <a:solidFill>
                  <a:schemeClr val="tx1"/>
                </a:solidFill>
              </a:rPr>
              <a:t>採掘組搶救班</a:t>
            </a:r>
            <a:endParaRPr lang="en-US" altLang="zh-TW" sz="1200" dirty="0">
              <a:solidFill>
                <a:schemeClr val="tx1"/>
              </a:solidFill>
            </a:endParaRPr>
          </a:p>
        </p:txBody>
      </p:sp>
      <p:sp>
        <p:nvSpPr>
          <p:cNvPr id="231" name="圓角矩形 230"/>
          <p:cNvSpPr/>
          <p:nvPr/>
        </p:nvSpPr>
        <p:spPr>
          <a:xfrm>
            <a:off x="4427538" y="6367463"/>
            <a:ext cx="2952750" cy="446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200" dirty="0"/>
              <a:t>提供村民連繫及緊急通報窗口</a:t>
            </a:r>
            <a:endParaRPr lang="en-US" altLang="zh-TW" sz="1200" dirty="0"/>
          </a:p>
          <a:p>
            <a:pPr algn="ctr">
              <a:defRPr/>
            </a:pPr>
            <a:r>
              <a:rPr lang="zh-TW" altLang="en-US" sz="1200" dirty="0">
                <a:solidFill>
                  <a:schemeClr val="tx1"/>
                </a:solidFill>
              </a:rPr>
              <a:t>亞泥服務中心</a:t>
            </a:r>
            <a:endParaRPr lang="en-US" altLang="zh-TW" sz="1200" dirty="0">
              <a:solidFill>
                <a:schemeClr val="tx1"/>
              </a:solidFill>
            </a:endParaRPr>
          </a:p>
        </p:txBody>
      </p:sp>
      <p:cxnSp>
        <p:nvCxnSpPr>
          <p:cNvPr id="255" name="肘形接點 254"/>
          <p:cNvCxnSpPr>
            <a:stCxn id="190" idx="3"/>
            <a:endCxn id="228" idx="1"/>
          </p:cNvCxnSpPr>
          <p:nvPr/>
        </p:nvCxnSpPr>
        <p:spPr>
          <a:xfrm flipV="1">
            <a:off x="3694113" y="5092700"/>
            <a:ext cx="733425" cy="109061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肘形接點 259"/>
          <p:cNvCxnSpPr>
            <a:stCxn id="190" idx="3"/>
            <a:endCxn id="229" idx="1"/>
          </p:cNvCxnSpPr>
          <p:nvPr/>
        </p:nvCxnSpPr>
        <p:spPr>
          <a:xfrm flipV="1">
            <a:off x="3694113" y="5595938"/>
            <a:ext cx="733425" cy="58737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肘形接點 262"/>
          <p:cNvCxnSpPr>
            <a:stCxn id="190" idx="3"/>
            <a:endCxn id="230" idx="1"/>
          </p:cNvCxnSpPr>
          <p:nvPr/>
        </p:nvCxnSpPr>
        <p:spPr>
          <a:xfrm flipV="1">
            <a:off x="3694113" y="6086475"/>
            <a:ext cx="733425" cy="9683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肘形接點 265"/>
          <p:cNvCxnSpPr>
            <a:stCxn id="190" idx="3"/>
            <a:endCxn id="231" idx="1"/>
          </p:cNvCxnSpPr>
          <p:nvPr/>
        </p:nvCxnSpPr>
        <p:spPr>
          <a:xfrm>
            <a:off x="3694113" y="6183313"/>
            <a:ext cx="733425" cy="4064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圓角矩形 268"/>
          <p:cNvSpPr/>
          <p:nvPr/>
        </p:nvSpPr>
        <p:spPr>
          <a:xfrm>
            <a:off x="7046913" y="3068638"/>
            <a:ext cx="2025650" cy="449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200" dirty="0"/>
              <a:t>疏散準備、人員物資調度</a:t>
            </a:r>
            <a:endParaRPr lang="en-US" altLang="zh-TW" sz="1200" dirty="0"/>
          </a:p>
          <a:p>
            <a:pPr algn="ctr">
              <a:defRPr/>
            </a:pPr>
            <a:r>
              <a:rPr lang="zh-TW" altLang="en-US" sz="1200" dirty="0">
                <a:solidFill>
                  <a:schemeClr val="tx1"/>
                </a:solidFill>
              </a:rPr>
              <a:t>總務組</a:t>
            </a:r>
            <a:endParaRPr lang="en-US" altLang="zh-TW" sz="1200" dirty="0">
              <a:solidFill>
                <a:schemeClr val="tx1"/>
              </a:solidFill>
            </a:endParaRPr>
          </a:p>
        </p:txBody>
      </p:sp>
      <p:cxnSp>
        <p:nvCxnSpPr>
          <p:cNvPr id="270" name="肘形接點 269"/>
          <p:cNvCxnSpPr>
            <a:endCxn id="269" idx="0"/>
          </p:cNvCxnSpPr>
          <p:nvPr/>
        </p:nvCxnSpPr>
        <p:spPr>
          <a:xfrm>
            <a:off x="5749925" y="2924175"/>
            <a:ext cx="2309813" cy="14446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圓角矩形 288"/>
          <p:cNvSpPr/>
          <p:nvPr/>
        </p:nvSpPr>
        <p:spPr>
          <a:xfrm>
            <a:off x="7038975" y="3654425"/>
            <a:ext cx="2025650" cy="587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200" dirty="0"/>
              <a:t>依鄉公所指示至指定收容所或啟動預備收容所</a:t>
            </a:r>
            <a:endParaRPr lang="en-US" altLang="zh-TW" sz="1200" dirty="0"/>
          </a:p>
          <a:p>
            <a:pPr algn="ctr">
              <a:defRPr/>
            </a:pPr>
            <a:r>
              <a:rPr lang="zh-TW" altLang="en-US" sz="1200" dirty="0">
                <a:solidFill>
                  <a:schemeClr val="tx1"/>
                </a:solidFill>
              </a:rPr>
              <a:t>總務組</a:t>
            </a:r>
            <a:endParaRPr lang="en-US" altLang="zh-TW" sz="1200" dirty="0">
              <a:solidFill>
                <a:schemeClr val="tx1"/>
              </a:solidFill>
            </a:endParaRPr>
          </a:p>
        </p:txBody>
      </p:sp>
      <p:sp>
        <p:nvSpPr>
          <p:cNvPr id="290" name="圓角矩形 289"/>
          <p:cNvSpPr/>
          <p:nvPr/>
        </p:nvSpPr>
        <p:spPr>
          <a:xfrm>
            <a:off x="7019925" y="4367213"/>
            <a:ext cx="1447800" cy="396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200" dirty="0"/>
              <a:t>成立救護站</a:t>
            </a:r>
            <a:endParaRPr lang="en-US" altLang="zh-TW" sz="1200" dirty="0"/>
          </a:p>
          <a:p>
            <a:pPr algn="ctr">
              <a:defRPr/>
            </a:pPr>
            <a:r>
              <a:rPr lang="zh-TW" altLang="en-US" sz="1200" dirty="0">
                <a:solidFill>
                  <a:schemeClr val="tx1"/>
                </a:solidFill>
              </a:rPr>
              <a:t>安衛組</a:t>
            </a:r>
            <a:endParaRPr lang="en-US" altLang="zh-TW" sz="1200" dirty="0">
              <a:solidFill>
                <a:schemeClr val="tx1"/>
              </a:solidFill>
            </a:endParaRPr>
          </a:p>
        </p:txBody>
      </p:sp>
      <p:cxnSp>
        <p:nvCxnSpPr>
          <p:cNvPr id="275" name="肘形接點 274"/>
          <p:cNvCxnSpPr/>
          <p:nvPr/>
        </p:nvCxnSpPr>
        <p:spPr>
          <a:xfrm flipV="1">
            <a:off x="6118225" y="4087813"/>
            <a:ext cx="928688" cy="27940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肘形接點 294"/>
          <p:cNvCxnSpPr>
            <a:endCxn id="290" idx="1"/>
          </p:cNvCxnSpPr>
          <p:nvPr/>
        </p:nvCxnSpPr>
        <p:spPr>
          <a:xfrm>
            <a:off x="6118225" y="4379913"/>
            <a:ext cx="901700" cy="18573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線單箭頭接點 297"/>
          <p:cNvCxnSpPr>
            <a:stCxn id="269" idx="2"/>
            <a:endCxn id="289" idx="0"/>
          </p:cNvCxnSpPr>
          <p:nvPr/>
        </p:nvCxnSpPr>
        <p:spPr>
          <a:xfrm flipH="1">
            <a:off x="8051800" y="3517900"/>
            <a:ext cx="7938" cy="136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圓角矩形 300"/>
          <p:cNvSpPr/>
          <p:nvPr/>
        </p:nvSpPr>
        <p:spPr>
          <a:xfrm>
            <a:off x="7950200" y="5099050"/>
            <a:ext cx="1114425" cy="8699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400" dirty="0">
                <a:solidFill>
                  <a:schemeClr val="tx1"/>
                </a:solidFill>
              </a:rPr>
              <a:t>鄉公所下達解除緊急狀況</a:t>
            </a:r>
          </a:p>
        </p:txBody>
      </p:sp>
      <p:cxnSp>
        <p:nvCxnSpPr>
          <p:cNvPr id="302" name="直線單箭頭接點 301"/>
          <p:cNvCxnSpPr/>
          <p:nvPr/>
        </p:nvCxnSpPr>
        <p:spPr>
          <a:xfrm flipH="1">
            <a:off x="8748713" y="4241800"/>
            <a:ext cx="0" cy="857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直線單箭頭接點 304"/>
          <p:cNvCxnSpPr/>
          <p:nvPr/>
        </p:nvCxnSpPr>
        <p:spPr>
          <a:xfrm flipH="1">
            <a:off x="8172450" y="4746625"/>
            <a:ext cx="0" cy="3524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肘形接點 306"/>
          <p:cNvCxnSpPr>
            <a:stCxn id="228" idx="3"/>
            <a:endCxn id="301" idx="1"/>
          </p:cNvCxnSpPr>
          <p:nvPr/>
        </p:nvCxnSpPr>
        <p:spPr>
          <a:xfrm>
            <a:off x="7380288" y="5092700"/>
            <a:ext cx="569912" cy="44132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肘形接點 309"/>
          <p:cNvCxnSpPr>
            <a:stCxn id="229" idx="3"/>
            <a:endCxn id="301" idx="1"/>
          </p:cNvCxnSpPr>
          <p:nvPr/>
        </p:nvCxnSpPr>
        <p:spPr>
          <a:xfrm flipV="1">
            <a:off x="7380288" y="5534025"/>
            <a:ext cx="569912" cy="6191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肘形接點 312"/>
          <p:cNvCxnSpPr>
            <a:stCxn id="230" idx="3"/>
            <a:endCxn id="301" idx="1"/>
          </p:cNvCxnSpPr>
          <p:nvPr/>
        </p:nvCxnSpPr>
        <p:spPr>
          <a:xfrm flipV="1">
            <a:off x="7380288" y="5534025"/>
            <a:ext cx="569912" cy="55245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肘形接點 315"/>
          <p:cNvCxnSpPr>
            <a:stCxn id="231" idx="3"/>
            <a:endCxn id="301" idx="1"/>
          </p:cNvCxnSpPr>
          <p:nvPr/>
        </p:nvCxnSpPr>
        <p:spPr>
          <a:xfrm flipV="1">
            <a:off x="7380288" y="5534025"/>
            <a:ext cx="569912" cy="105568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圓角矩形 319"/>
          <p:cNvSpPr/>
          <p:nvPr/>
        </p:nvSpPr>
        <p:spPr>
          <a:xfrm>
            <a:off x="7841340" y="6118225"/>
            <a:ext cx="1122363" cy="695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200" dirty="0"/>
              <a:t>災後復原、巡視民宅、提供急難救助或物資</a:t>
            </a:r>
            <a:endParaRPr lang="en-US" altLang="zh-TW" sz="1200" dirty="0">
              <a:solidFill>
                <a:schemeClr val="tx1"/>
              </a:solidFill>
            </a:endParaRPr>
          </a:p>
        </p:txBody>
      </p:sp>
      <p:cxnSp>
        <p:nvCxnSpPr>
          <p:cNvPr id="321" name="直線單箭頭接點 320"/>
          <p:cNvCxnSpPr>
            <a:stCxn id="301" idx="2"/>
            <a:endCxn id="320" idx="0"/>
          </p:cNvCxnSpPr>
          <p:nvPr/>
        </p:nvCxnSpPr>
        <p:spPr>
          <a:xfrm flipH="1">
            <a:off x="8402522" y="5969000"/>
            <a:ext cx="104891" cy="1492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66" name="文字方塊 1"/>
          <p:cNvSpPr txBox="1">
            <a:spLocks noChangeArrowheads="1"/>
          </p:cNvSpPr>
          <p:nvPr/>
        </p:nvSpPr>
        <p:spPr bwMode="auto">
          <a:xfrm>
            <a:off x="7639050" y="2000250"/>
            <a:ext cx="42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200">
                <a:solidFill>
                  <a:srgbClr val="FF0000"/>
                </a:solidFill>
              </a:rPr>
              <a:t>通報</a:t>
            </a:r>
          </a:p>
        </p:txBody>
      </p:sp>
      <p:sp>
        <p:nvSpPr>
          <p:cNvPr id="25667" name="文字方塊 66"/>
          <p:cNvSpPr txBox="1">
            <a:spLocks noChangeArrowheads="1"/>
          </p:cNvSpPr>
          <p:nvPr/>
        </p:nvSpPr>
        <p:spPr bwMode="auto">
          <a:xfrm>
            <a:off x="4932363" y="2997200"/>
            <a:ext cx="596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200">
                <a:solidFill>
                  <a:srgbClr val="FF0000"/>
                </a:solidFill>
              </a:rPr>
              <a:t>通報</a:t>
            </a:r>
          </a:p>
        </p:txBody>
      </p:sp>
      <p:sp>
        <p:nvSpPr>
          <p:cNvPr id="68" name="投影片編號版面配置區 3"/>
          <p:cNvSpPr txBox="1">
            <a:spLocks/>
          </p:cNvSpPr>
          <p:nvPr/>
        </p:nvSpPr>
        <p:spPr>
          <a:xfrm>
            <a:off x="8730726" y="6455771"/>
            <a:ext cx="360362" cy="360362"/>
          </a:xfrm>
          <a:prstGeom prst="rect">
            <a:avLst/>
          </a:prstGeom>
          <a:solidFill>
            <a:srgbClr val="00008A">
              <a:lumMod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0" tIns="0" rIns="0" bIns="0" rtlCol="0" anchor="ctr" anchorCtr="1"/>
          <a:lstStyle>
            <a:defPPr>
              <a:defRPr lang="zh-TW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0" sz="1800" b="0" kern="120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B5B43-4987-4F17-AC3E-0BE58EA9FFAB}" type="slidenum"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92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1551136" y="28179"/>
            <a:ext cx="4345199" cy="4829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亞泥礦場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地質安全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總體檢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27359" y="838883"/>
            <a:ext cx="1064294" cy="958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/>
              <a:t>土石流潛勢溪流調查</a:t>
            </a: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1214668" y="856098"/>
            <a:ext cx="1394237" cy="5548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/>
              <a:t>工程地質</a:t>
            </a:r>
            <a:endParaRPr lang="en-US" altLang="zh-TW" dirty="0" smtClean="0"/>
          </a:p>
          <a:p>
            <a:pPr algn="ctr">
              <a:defRPr/>
            </a:pPr>
            <a:r>
              <a:rPr lang="zh-TW" altLang="en-US" dirty="0" smtClean="0"/>
              <a:t>現勘調查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3068943" y="888324"/>
            <a:ext cx="1292860" cy="559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/>
              <a:t>地質敏感區調查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3146094" y="1686519"/>
            <a:ext cx="1645881" cy="4248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solidFill>
                  <a:schemeClr val="tx1"/>
                </a:solidFill>
              </a:rPr>
              <a:t>地表地質調查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5156043" y="1508605"/>
            <a:ext cx="1512888" cy="5868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solidFill>
                  <a:schemeClr val="tx1"/>
                </a:solidFill>
              </a:rPr>
              <a:t>航空影像購置及比對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524422" y="4528520"/>
            <a:ext cx="4099955" cy="9256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defTabSz="3628796">
              <a:defRPr/>
            </a:pPr>
            <a:r>
              <a:rPr lang="en-US" altLang="zh-TW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地質細部調查資料成果彙整</a:t>
            </a:r>
            <a:endParaRPr lang="en-US" altLang="zh-TW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3628796">
              <a:defRPr/>
            </a:pPr>
            <a:r>
              <a:rPr kumimoji="0" lang="en-US" altLang="zh-TW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kumimoji="0"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地質災害類型、</a:t>
            </a:r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可能致災</a:t>
            </a:r>
            <a:r>
              <a:rPr kumimoji="0"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地點及影響範圍</a:t>
            </a:r>
            <a:endParaRPr kumimoji="0" lang="zh-TW" altLang="en-US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2" name="肘形接點 11"/>
          <p:cNvCxnSpPr>
            <a:stCxn id="5" idx="2"/>
            <a:endCxn id="8" idx="0"/>
          </p:cNvCxnSpPr>
          <p:nvPr/>
        </p:nvCxnSpPr>
        <p:spPr>
          <a:xfrm rot="5400000">
            <a:off x="3530945" y="695532"/>
            <a:ext cx="377221" cy="836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肘形接點 12"/>
          <p:cNvCxnSpPr>
            <a:stCxn id="5" idx="2"/>
            <a:endCxn id="7" idx="0"/>
          </p:cNvCxnSpPr>
          <p:nvPr/>
        </p:nvCxnSpPr>
        <p:spPr>
          <a:xfrm rot="5400000">
            <a:off x="2645265" y="-222374"/>
            <a:ext cx="344995" cy="181194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流程圖: 決策 13"/>
          <p:cNvSpPr/>
          <p:nvPr/>
        </p:nvSpPr>
        <p:spPr>
          <a:xfrm>
            <a:off x="4757152" y="5497631"/>
            <a:ext cx="2241996" cy="864097"/>
          </a:xfrm>
          <a:prstGeom prst="flowChartDecis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defTabSz="3628796"/>
            <a:r>
              <a:rPr lang="zh-TW" altLang="en-US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審查</a:t>
            </a:r>
            <a:r>
              <a:rPr lang="en-US" altLang="zh-TW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部落說明會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5053648" y="854748"/>
            <a:ext cx="1655350" cy="4865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歷史</a:t>
            </a:r>
            <a:r>
              <a:rPr lang="zh-TW" altLang="en-US" dirty="0" smtClean="0"/>
              <a:t>影像分析</a:t>
            </a:r>
            <a:endParaRPr lang="zh-TW" altLang="en-US" dirty="0"/>
          </a:p>
        </p:txBody>
      </p:sp>
      <p:cxnSp>
        <p:nvCxnSpPr>
          <p:cNvPr id="16" name="肘形接點 15"/>
          <p:cNvCxnSpPr>
            <a:stCxn id="5" idx="2"/>
            <a:endCxn id="15" idx="0"/>
          </p:cNvCxnSpPr>
          <p:nvPr/>
        </p:nvCxnSpPr>
        <p:spPr>
          <a:xfrm rot="16200000" flipH="1">
            <a:off x="4630707" y="-395869"/>
            <a:ext cx="343645" cy="215758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圓角矩形 16"/>
          <p:cNvSpPr/>
          <p:nvPr/>
        </p:nvSpPr>
        <p:spPr>
          <a:xfrm>
            <a:off x="7085301" y="871814"/>
            <a:ext cx="1417002" cy="57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/>
              <a:t>監測作業</a:t>
            </a:r>
            <a:endParaRPr lang="zh-TW" altLang="en-US" dirty="0"/>
          </a:p>
        </p:txBody>
      </p:sp>
      <p:cxnSp>
        <p:nvCxnSpPr>
          <p:cNvPr id="18" name="肘形接點 17"/>
          <p:cNvCxnSpPr>
            <a:stCxn id="5" idx="2"/>
            <a:endCxn id="17" idx="0"/>
          </p:cNvCxnSpPr>
          <p:nvPr/>
        </p:nvCxnSpPr>
        <p:spPr>
          <a:xfrm rot="16200000" flipH="1">
            <a:off x="5578414" y="-1343575"/>
            <a:ext cx="360711" cy="407006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圓角矩形 18"/>
          <p:cNvSpPr/>
          <p:nvPr/>
        </p:nvSpPr>
        <p:spPr>
          <a:xfrm>
            <a:off x="5193954" y="2236903"/>
            <a:ext cx="1636774" cy="7420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solidFill>
                  <a:schemeClr val="tx1"/>
                </a:solidFill>
              </a:rPr>
              <a:t>建立</a:t>
            </a:r>
            <a:r>
              <a:rPr lang="en-US" altLang="zh-TW" dirty="0" smtClean="0">
                <a:solidFill>
                  <a:schemeClr val="tx1"/>
                </a:solidFill>
              </a:rPr>
              <a:t>UAV</a:t>
            </a:r>
            <a:r>
              <a:rPr lang="zh-TW" altLang="en-US" dirty="0" smtClean="0">
                <a:solidFill>
                  <a:schemeClr val="tx1"/>
                </a:solidFill>
              </a:rPr>
              <a:t>數值地形及比對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5202596" y="3063820"/>
            <a:ext cx="1636774" cy="7420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solidFill>
                  <a:schemeClr val="tx1"/>
                </a:solidFill>
              </a:rPr>
              <a:t>空載光達拍攝及比對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7222349" y="1548487"/>
            <a:ext cx="1512888" cy="4059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solidFill>
                  <a:schemeClr val="tx1"/>
                </a:solidFill>
              </a:rPr>
              <a:t>傾斜管監測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7264455" y="2087059"/>
            <a:ext cx="1512888" cy="367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solidFill>
                  <a:schemeClr val="tx1"/>
                </a:solidFill>
              </a:rPr>
              <a:t>地下水監測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7308147" y="2560594"/>
            <a:ext cx="1512888" cy="4331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solidFill>
                  <a:schemeClr val="tx1"/>
                </a:solidFill>
              </a:rPr>
              <a:t>稜鏡監測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7322661" y="3090425"/>
            <a:ext cx="1512888" cy="4784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CCD</a:t>
            </a:r>
            <a:r>
              <a:rPr lang="zh-TW" altLang="en-US" dirty="0" smtClean="0">
                <a:solidFill>
                  <a:schemeClr val="tx1"/>
                </a:solidFill>
              </a:rPr>
              <a:t>攝影機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3178955" y="2263813"/>
            <a:ext cx="1645881" cy="4248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solidFill>
                  <a:schemeClr val="tx1"/>
                </a:solidFill>
              </a:rPr>
              <a:t>地形特徵判釋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3197251" y="3385621"/>
            <a:ext cx="1645881" cy="4248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solidFill>
                  <a:schemeClr val="tx1"/>
                </a:solidFill>
              </a:rPr>
              <a:t>地質鑽探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3171336" y="2836068"/>
            <a:ext cx="1645881" cy="4248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solidFill>
                  <a:schemeClr val="tx1"/>
                </a:solidFill>
              </a:rPr>
              <a:t>地電阻探測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28" name="圓角矩形 27"/>
          <p:cNvSpPr/>
          <p:nvPr/>
        </p:nvSpPr>
        <p:spPr>
          <a:xfrm>
            <a:off x="1311471" y="1618057"/>
            <a:ext cx="1511300" cy="4647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solidFill>
                  <a:schemeClr val="tx1"/>
                </a:solidFill>
              </a:rPr>
              <a:t>線型調查</a:t>
            </a:r>
          </a:p>
        </p:txBody>
      </p:sp>
      <p:sp>
        <p:nvSpPr>
          <p:cNvPr id="29" name="圓角矩形 28"/>
          <p:cNvSpPr/>
          <p:nvPr/>
        </p:nvSpPr>
        <p:spPr>
          <a:xfrm>
            <a:off x="1336871" y="2120900"/>
            <a:ext cx="1511300" cy="5652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solidFill>
                  <a:schemeClr val="tx1"/>
                </a:solidFill>
              </a:rPr>
              <a:t>不連續面調查分析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0" name="圓角矩形 29"/>
          <p:cNvSpPr/>
          <p:nvPr/>
        </p:nvSpPr>
        <p:spPr>
          <a:xfrm>
            <a:off x="1326711" y="2810310"/>
            <a:ext cx="1511300" cy="5602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solidFill>
                  <a:schemeClr val="tx1"/>
                </a:solidFill>
              </a:rPr>
              <a:t>邊坡穩定分析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1" name="圓角矩形 30"/>
          <p:cNvSpPr/>
          <p:nvPr/>
        </p:nvSpPr>
        <p:spPr>
          <a:xfrm>
            <a:off x="3227731" y="3903781"/>
            <a:ext cx="1645881" cy="4248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solidFill>
                  <a:schemeClr val="tx1"/>
                </a:solidFill>
              </a:rPr>
              <a:t>力學試驗</a:t>
            </a:r>
            <a:endParaRPr lang="en-US" altLang="zh-TW" dirty="0">
              <a:solidFill>
                <a:schemeClr val="tx1"/>
              </a:solidFill>
            </a:endParaRPr>
          </a:p>
        </p:txBody>
      </p:sp>
      <p:cxnSp>
        <p:nvCxnSpPr>
          <p:cNvPr id="32" name="肘形接點 106"/>
          <p:cNvCxnSpPr>
            <a:endCxn id="28" idx="1"/>
          </p:cNvCxnSpPr>
          <p:nvPr/>
        </p:nvCxnSpPr>
        <p:spPr>
          <a:xfrm rot="16200000" flipH="1">
            <a:off x="921915" y="1460873"/>
            <a:ext cx="682308" cy="9680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肘形接點 32"/>
          <p:cNvCxnSpPr>
            <a:stCxn id="7" idx="1"/>
            <a:endCxn id="29" idx="1"/>
          </p:cNvCxnSpPr>
          <p:nvPr/>
        </p:nvCxnSpPr>
        <p:spPr>
          <a:xfrm rot="10800000" flipH="1" flipV="1">
            <a:off x="1214667" y="1133514"/>
            <a:ext cx="122203" cy="1270020"/>
          </a:xfrm>
          <a:prstGeom prst="bentConnector3">
            <a:avLst>
              <a:gd name="adj1" fmla="val -5668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肘形接點 33"/>
          <p:cNvCxnSpPr>
            <a:stCxn id="7" idx="1"/>
            <a:endCxn id="30" idx="1"/>
          </p:cNvCxnSpPr>
          <p:nvPr/>
        </p:nvCxnSpPr>
        <p:spPr>
          <a:xfrm rot="10800000" flipH="1" flipV="1">
            <a:off x="1214667" y="1133513"/>
            <a:ext cx="112043" cy="1956911"/>
          </a:xfrm>
          <a:prstGeom prst="bentConnector3">
            <a:avLst>
              <a:gd name="adj1" fmla="val 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肘形接點 116"/>
          <p:cNvCxnSpPr/>
          <p:nvPr/>
        </p:nvCxnSpPr>
        <p:spPr>
          <a:xfrm rot="16200000" flipH="1">
            <a:off x="2728017" y="1526333"/>
            <a:ext cx="759358" cy="96804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肘形接點 35"/>
          <p:cNvCxnSpPr/>
          <p:nvPr/>
        </p:nvCxnSpPr>
        <p:spPr>
          <a:xfrm rot="10800000" flipH="1" flipV="1">
            <a:off x="3059294" y="1160447"/>
            <a:ext cx="96803" cy="1351835"/>
          </a:xfrm>
          <a:prstGeom prst="bentConnector3">
            <a:avLst>
              <a:gd name="adj1" fmla="val 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肘形接點 36"/>
          <p:cNvCxnSpPr/>
          <p:nvPr/>
        </p:nvCxnSpPr>
        <p:spPr>
          <a:xfrm rot="10800000" flipH="1" flipV="1">
            <a:off x="3059294" y="1160447"/>
            <a:ext cx="112043" cy="1956911"/>
          </a:xfrm>
          <a:prstGeom prst="bentConnector3">
            <a:avLst>
              <a:gd name="adj1" fmla="val 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肘形接點 37"/>
          <p:cNvCxnSpPr>
            <a:stCxn id="8" idx="1"/>
            <a:endCxn id="26" idx="1"/>
          </p:cNvCxnSpPr>
          <p:nvPr/>
        </p:nvCxnSpPr>
        <p:spPr>
          <a:xfrm rot="10800000" flipH="1" flipV="1">
            <a:off x="3068943" y="1168120"/>
            <a:ext cx="128308" cy="2429947"/>
          </a:xfrm>
          <a:prstGeom prst="bentConnector3">
            <a:avLst>
              <a:gd name="adj1" fmla="val -1979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肘形接點 38"/>
          <p:cNvCxnSpPr>
            <a:stCxn id="8" idx="1"/>
            <a:endCxn id="31" idx="1"/>
          </p:cNvCxnSpPr>
          <p:nvPr/>
        </p:nvCxnSpPr>
        <p:spPr>
          <a:xfrm rot="10800000" flipH="1" flipV="1">
            <a:off x="3068943" y="1168120"/>
            <a:ext cx="158788" cy="2948107"/>
          </a:xfrm>
          <a:prstGeom prst="bentConnector3">
            <a:avLst>
              <a:gd name="adj1" fmla="val -685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肘形接點 131"/>
          <p:cNvCxnSpPr>
            <a:endCxn id="10" idx="1"/>
          </p:cNvCxnSpPr>
          <p:nvPr/>
        </p:nvCxnSpPr>
        <p:spPr>
          <a:xfrm rot="16200000" flipH="1">
            <a:off x="4796542" y="1442513"/>
            <a:ext cx="606959" cy="11204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肘形接點 132"/>
          <p:cNvCxnSpPr>
            <a:endCxn id="19" idx="1"/>
          </p:cNvCxnSpPr>
          <p:nvPr/>
        </p:nvCxnSpPr>
        <p:spPr>
          <a:xfrm rot="16200000" flipH="1">
            <a:off x="4395238" y="1809209"/>
            <a:ext cx="1447479" cy="149954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肘形接點 41"/>
          <p:cNvCxnSpPr>
            <a:stCxn id="15" idx="1"/>
            <a:endCxn id="20" idx="1"/>
          </p:cNvCxnSpPr>
          <p:nvPr/>
        </p:nvCxnSpPr>
        <p:spPr>
          <a:xfrm rot="10800000" flipH="1" flipV="1">
            <a:off x="5053648" y="1098015"/>
            <a:ext cx="148948" cy="2336828"/>
          </a:xfrm>
          <a:prstGeom prst="bentConnector3">
            <a:avLst>
              <a:gd name="adj1" fmla="val -7308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肘形接點 139"/>
          <p:cNvCxnSpPr>
            <a:endCxn id="21" idx="1"/>
          </p:cNvCxnSpPr>
          <p:nvPr/>
        </p:nvCxnSpPr>
        <p:spPr>
          <a:xfrm rot="16200000" flipH="1">
            <a:off x="6835627" y="1364729"/>
            <a:ext cx="635486" cy="137957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肘形接點 140"/>
          <p:cNvCxnSpPr>
            <a:endCxn id="22" idx="1"/>
          </p:cNvCxnSpPr>
          <p:nvPr/>
        </p:nvCxnSpPr>
        <p:spPr>
          <a:xfrm rot="16200000" flipH="1">
            <a:off x="6521724" y="1527912"/>
            <a:ext cx="1305398" cy="18006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肘形接點 44"/>
          <p:cNvCxnSpPr>
            <a:stCxn id="17" idx="1"/>
            <a:endCxn id="23" idx="1"/>
          </p:cNvCxnSpPr>
          <p:nvPr/>
        </p:nvCxnSpPr>
        <p:spPr>
          <a:xfrm rot="10800000" flipH="1" flipV="1">
            <a:off x="7085301" y="1159865"/>
            <a:ext cx="222846" cy="1617303"/>
          </a:xfrm>
          <a:prstGeom prst="bentConnector3">
            <a:avLst>
              <a:gd name="adj1" fmla="val -488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肘形接點 45"/>
          <p:cNvCxnSpPr>
            <a:stCxn id="17" idx="1"/>
            <a:endCxn id="24" idx="1"/>
          </p:cNvCxnSpPr>
          <p:nvPr/>
        </p:nvCxnSpPr>
        <p:spPr>
          <a:xfrm rot="10800000" flipH="1" flipV="1">
            <a:off x="7085301" y="1159865"/>
            <a:ext cx="237360" cy="2169785"/>
          </a:xfrm>
          <a:prstGeom prst="bentConnector3">
            <a:avLst>
              <a:gd name="adj1" fmla="val -458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圓角矩形 46"/>
          <p:cNvSpPr/>
          <p:nvPr/>
        </p:nvSpPr>
        <p:spPr>
          <a:xfrm>
            <a:off x="7330456" y="3664555"/>
            <a:ext cx="1512888" cy="4784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solidFill>
                  <a:schemeClr val="tx1"/>
                </a:solidFill>
              </a:rPr>
              <a:t>地震監測儀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48" name="肘形接點 47"/>
          <p:cNvCxnSpPr>
            <a:stCxn id="17" idx="1"/>
            <a:endCxn id="47" idx="1"/>
          </p:cNvCxnSpPr>
          <p:nvPr/>
        </p:nvCxnSpPr>
        <p:spPr>
          <a:xfrm rot="10800000" flipH="1" flipV="1">
            <a:off x="7085300" y="1159865"/>
            <a:ext cx="245155" cy="2743915"/>
          </a:xfrm>
          <a:prstGeom prst="bentConnector3">
            <a:avLst>
              <a:gd name="adj1" fmla="val -444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肘形接點 48"/>
          <p:cNvCxnSpPr>
            <a:stCxn id="5" idx="2"/>
            <a:endCxn id="6" idx="0"/>
          </p:cNvCxnSpPr>
          <p:nvPr/>
        </p:nvCxnSpPr>
        <p:spPr>
          <a:xfrm rot="5400000">
            <a:off x="1977731" y="-907122"/>
            <a:ext cx="327780" cy="316423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圓角矩形 49"/>
          <p:cNvSpPr/>
          <p:nvPr/>
        </p:nvSpPr>
        <p:spPr>
          <a:xfrm>
            <a:off x="7322661" y="4289295"/>
            <a:ext cx="1512888" cy="6384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solidFill>
                  <a:schemeClr val="tx1"/>
                </a:solidFill>
              </a:rPr>
              <a:t>地面光達監測及比對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51" name="肘形接點 50"/>
          <p:cNvCxnSpPr>
            <a:stCxn id="17" idx="1"/>
            <a:endCxn id="50" idx="1"/>
          </p:cNvCxnSpPr>
          <p:nvPr/>
        </p:nvCxnSpPr>
        <p:spPr>
          <a:xfrm rot="10800000" flipH="1" flipV="1">
            <a:off x="7085301" y="1159866"/>
            <a:ext cx="237360" cy="3448670"/>
          </a:xfrm>
          <a:prstGeom prst="bentConnector3">
            <a:avLst>
              <a:gd name="adj1" fmla="val -458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肘形接點 182"/>
          <p:cNvCxnSpPr>
            <a:stCxn id="6" idx="2"/>
            <a:endCxn id="11" idx="1"/>
          </p:cNvCxnSpPr>
          <p:nvPr/>
        </p:nvCxnSpPr>
        <p:spPr>
          <a:xfrm rot="16200000" flipH="1">
            <a:off x="-555139" y="2911783"/>
            <a:ext cx="3194206" cy="96491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肘形接點 199"/>
          <p:cNvCxnSpPr>
            <a:stCxn id="30" idx="2"/>
            <a:endCxn id="11" idx="1"/>
          </p:cNvCxnSpPr>
          <p:nvPr/>
        </p:nvCxnSpPr>
        <p:spPr>
          <a:xfrm rot="5400000">
            <a:off x="992990" y="3901973"/>
            <a:ext cx="1620804" cy="557939"/>
          </a:xfrm>
          <a:prstGeom prst="bentConnector4">
            <a:avLst>
              <a:gd name="adj1" fmla="val 35722"/>
              <a:gd name="adj2" fmla="val 14097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肘形接點 55"/>
          <p:cNvCxnSpPr>
            <a:stCxn id="31" idx="2"/>
            <a:endCxn id="11" idx="0"/>
          </p:cNvCxnSpPr>
          <p:nvPr/>
        </p:nvCxnSpPr>
        <p:spPr>
          <a:xfrm rot="5400000">
            <a:off x="3712614" y="4190461"/>
            <a:ext cx="199845" cy="47627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肘形接點 56"/>
          <p:cNvCxnSpPr>
            <a:stCxn id="20" idx="2"/>
          </p:cNvCxnSpPr>
          <p:nvPr/>
        </p:nvCxnSpPr>
        <p:spPr>
          <a:xfrm rot="5400000">
            <a:off x="5327039" y="4103207"/>
            <a:ext cx="991287" cy="39660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圓角矩形 57"/>
          <p:cNvSpPr/>
          <p:nvPr/>
        </p:nvSpPr>
        <p:spPr>
          <a:xfrm>
            <a:off x="1662386" y="5664193"/>
            <a:ext cx="2140557" cy="52959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defTabSz="3628796">
              <a:defRPr/>
            </a:pPr>
            <a:r>
              <a:rPr kumimoji="0"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地質專家諮詢小組</a:t>
            </a:r>
            <a:endParaRPr kumimoji="0" lang="zh-TW" altLang="en-US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59" name="直線單箭頭接點 58"/>
          <p:cNvCxnSpPr>
            <a:endCxn id="58" idx="0"/>
          </p:cNvCxnSpPr>
          <p:nvPr/>
        </p:nvCxnSpPr>
        <p:spPr>
          <a:xfrm>
            <a:off x="2732664" y="5490151"/>
            <a:ext cx="1" cy="1740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>
            <a:stCxn id="58" idx="3"/>
            <a:endCxn id="14" idx="1"/>
          </p:cNvCxnSpPr>
          <p:nvPr/>
        </p:nvCxnSpPr>
        <p:spPr>
          <a:xfrm>
            <a:off x="3802943" y="5928990"/>
            <a:ext cx="954209" cy="6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肘形接點 240"/>
          <p:cNvCxnSpPr>
            <a:stCxn id="14" idx="0"/>
            <a:endCxn id="11" idx="3"/>
          </p:cNvCxnSpPr>
          <p:nvPr/>
        </p:nvCxnSpPr>
        <p:spPr>
          <a:xfrm rot="16200000" flipV="1">
            <a:off x="5498121" y="5117601"/>
            <a:ext cx="506287" cy="25377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肘形接點 243"/>
          <p:cNvCxnSpPr>
            <a:stCxn id="14" idx="3"/>
          </p:cNvCxnSpPr>
          <p:nvPr/>
        </p:nvCxnSpPr>
        <p:spPr>
          <a:xfrm flipV="1">
            <a:off x="6999148" y="4608536"/>
            <a:ext cx="86153" cy="1321144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圓角矩形 62"/>
          <p:cNvSpPr/>
          <p:nvPr/>
        </p:nvSpPr>
        <p:spPr>
          <a:xfrm>
            <a:off x="2922762" y="6331708"/>
            <a:ext cx="2522409" cy="48568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defTabSz="3628796">
              <a:defRPr/>
            </a:pPr>
            <a:r>
              <a:rPr kumimoji="0"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緊急疏散及避難措施</a:t>
            </a:r>
            <a:endParaRPr kumimoji="0" lang="zh-TW" altLang="en-US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64" name="肘形接點 63"/>
          <p:cNvCxnSpPr/>
          <p:nvPr/>
        </p:nvCxnSpPr>
        <p:spPr>
          <a:xfrm>
            <a:off x="8488655" y="1159866"/>
            <a:ext cx="12700" cy="5408276"/>
          </a:xfrm>
          <a:prstGeom prst="bentConnector3">
            <a:avLst>
              <a:gd name="adj1" fmla="val 341194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字方塊 118"/>
          <p:cNvSpPr txBox="1">
            <a:spLocks noChangeArrowheads="1"/>
          </p:cNvSpPr>
          <p:nvPr/>
        </p:nvSpPr>
        <p:spPr bwMode="auto">
          <a:xfrm>
            <a:off x="5929149" y="4999490"/>
            <a:ext cx="577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400" dirty="0" smtClean="0"/>
              <a:t>補充調查</a:t>
            </a:r>
            <a:endParaRPr lang="zh-TW" altLang="en-US" sz="1400" dirty="0"/>
          </a:p>
        </p:txBody>
      </p:sp>
      <p:sp>
        <p:nvSpPr>
          <p:cNvPr id="66" name="文字方塊 118"/>
          <p:cNvSpPr txBox="1">
            <a:spLocks noChangeArrowheads="1"/>
          </p:cNvSpPr>
          <p:nvPr/>
        </p:nvSpPr>
        <p:spPr bwMode="auto">
          <a:xfrm>
            <a:off x="6997028" y="5381047"/>
            <a:ext cx="1067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400" dirty="0" smtClean="0"/>
              <a:t>對策</a:t>
            </a:r>
            <a:r>
              <a:rPr lang="en-US" altLang="zh-TW" sz="1400" dirty="0" smtClean="0"/>
              <a:t>:</a:t>
            </a:r>
            <a:r>
              <a:rPr lang="zh-TW" altLang="en-US" sz="1400" dirty="0" smtClean="0"/>
              <a:t>管理潛在風險</a:t>
            </a:r>
            <a:endParaRPr lang="zh-TW" altLang="en-US" sz="1400" dirty="0"/>
          </a:p>
        </p:txBody>
      </p:sp>
      <p:sp>
        <p:nvSpPr>
          <p:cNvPr id="67" name="文字方塊 118"/>
          <p:cNvSpPr txBox="1">
            <a:spLocks noChangeArrowheads="1"/>
          </p:cNvSpPr>
          <p:nvPr/>
        </p:nvSpPr>
        <p:spPr bwMode="auto">
          <a:xfrm>
            <a:off x="6280549" y="6331708"/>
            <a:ext cx="2221754" cy="485682"/>
          </a:xfrm>
          <a:prstGeom prst="rect">
            <a:avLst/>
          </a:prstGeom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defTabSz="3628796">
              <a:defRPr kumimoji="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dirty="0"/>
              <a:t>保全對象</a:t>
            </a:r>
            <a:r>
              <a:rPr lang="en-US" altLang="zh-TW" dirty="0"/>
              <a:t>:</a:t>
            </a:r>
            <a:r>
              <a:rPr lang="zh-TW" altLang="en-US" dirty="0"/>
              <a:t>建立預警</a:t>
            </a:r>
          </a:p>
        </p:txBody>
      </p:sp>
      <p:cxnSp>
        <p:nvCxnSpPr>
          <p:cNvPr id="72" name="直線單箭頭接點 71"/>
          <p:cNvCxnSpPr>
            <a:stCxn id="67" idx="1"/>
            <a:endCxn id="63" idx="3"/>
          </p:cNvCxnSpPr>
          <p:nvPr/>
        </p:nvCxnSpPr>
        <p:spPr>
          <a:xfrm flipH="1">
            <a:off x="5445171" y="6574549"/>
            <a:ext cx="83537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肘形接點 121"/>
          <p:cNvCxnSpPr>
            <a:stCxn id="63" idx="1"/>
            <a:endCxn id="58" idx="2"/>
          </p:cNvCxnSpPr>
          <p:nvPr/>
        </p:nvCxnSpPr>
        <p:spPr>
          <a:xfrm rot="10800000">
            <a:off x="2732666" y="6193787"/>
            <a:ext cx="190097" cy="38076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投影片編號版面配置區 3"/>
          <p:cNvSpPr txBox="1">
            <a:spLocks/>
          </p:cNvSpPr>
          <p:nvPr/>
        </p:nvSpPr>
        <p:spPr>
          <a:xfrm>
            <a:off x="8783638" y="6457028"/>
            <a:ext cx="360362" cy="360362"/>
          </a:xfrm>
          <a:prstGeom prst="rect">
            <a:avLst/>
          </a:prstGeom>
          <a:solidFill>
            <a:srgbClr val="00008A">
              <a:lumMod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0" tIns="0" rIns="0" bIns="0" rtlCol="0" anchor="ctr" anchorCtr="1"/>
          <a:lstStyle>
            <a:defPPr>
              <a:defRPr lang="zh-TW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0" sz="1800" b="0" kern="120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>
              <a:defRPr/>
            </a:pPr>
            <a:fld id="{2C2B5B43-4987-4F17-AC3E-0BE58EA9FFA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zh-TW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5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987</Words>
  <Application>Microsoft Office PowerPoint</Application>
  <PresentationFormat>如螢幕大小 (4:3)</PresentationFormat>
  <Paragraphs>126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礦場南側未開採區土石滾落 說明</dc:title>
  <dc:creator>030001</dc:creator>
  <cp:lastModifiedBy>018243</cp:lastModifiedBy>
  <cp:revision>35</cp:revision>
  <cp:lastPrinted>2018-12-03T07:22:17Z</cp:lastPrinted>
  <dcterms:created xsi:type="dcterms:W3CDTF">2018-12-02T23:51:51Z</dcterms:created>
  <dcterms:modified xsi:type="dcterms:W3CDTF">2018-12-06T08:43:14Z</dcterms:modified>
</cp:coreProperties>
</file>